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19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</p:sldIdLst>
  <p:sldSz cx="9144000" cy="5143500" type="screen16x9"/>
  <p:notesSz cx="6858000" cy="9144000"/>
  <p:embeddedFontLst>
    <p:embeddedFont>
      <p:font typeface="Josefin Sans" charset="-18"/>
      <p:regular r:id="rId23"/>
      <p:bold r:id="rId24"/>
      <p:italic r:id="rId25"/>
      <p:boldItalic r:id="rId26"/>
    </p:embeddedFont>
    <p:embeddedFont>
      <p:font typeface="Open Sans" charset="0"/>
      <p:regular r:id="rId27"/>
      <p:bold r:id="rId28"/>
      <p:italic r:id="rId29"/>
      <p:boldItalic r:id="rId30"/>
    </p:embeddedFont>
    <p:embeddedFont>
      <p:font typeface="Open Sans Light" charset="0"/>
      <p:regular r:id="rId31"/>
      <p:bold r:id="rId32"/>
      <p:italic r:id="rId33"/>
      <p:boldItalic r:id="rId34"/>
    </p:embeddedFont>
    <p:embeddedFont>
      <p:font typeface="Open Sans SemiBold" charset="0"/>
      <p:regular r:id="rId35"/>
      <p:bold r:id="rId36"/>
      <p:italic r:id="rId37"/>
      <p:boldItalic r:id="rId3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len Martino" initials="" lastIdx="1" clrIdx="0"/>
  <p:cmAuthor id="1" name="Hannah B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9193" autoAdjust="0"/>
  </p:normalViewPr>
  <p:slideViewPr>
    <p:cSldViewPr snapToGrid="0" snapToObjects="1">
      <p:cViewPr>
        <p:scale>
          <a:sx n="125" d="100"/>
          <a:sy n="125" d="100"/>
        </p:scale>
        <p:origin x="-38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12.fntdata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font" Target="fonts/font11.fntdata"/><Relationship Id="rId38" Type="http://schemas.openxmlformats.org/officeDocument/2006/relationships/font" Target="fonts/font1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font" Target="fonts/font10.fntdata"/><Relationship Id="rId37" Type="http://schemas.openxmlformats.org/officeDocument/2006/relationships/font" Target="fonts/font15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36" Type="http://schemas.openxmlformats.org/officeDocument/2006/relationships/font" Target="fonts/font1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font" Target="fonts/font13.fntdata"/><Relationship Id="rId43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2-09-14T13:55:31.484" idx="1">
    <p:pos x="6000" y="0"/>
    <p:text>we can discuss whether to use "workshop" or "presentation"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2T15:16:41.912" idx="2">
    <p:pos x="6000" y="0"/>
    <p:text>Ellen, Would you like for all of us to provide our school emails?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2T15:16:41.912" idx="3">
    <p:pos x="6000" y="0"/>
    <p:text>Ellen, Would you like for all of us to provide our school emails?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0001902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014/ajot.2014.682006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/>
              <a:t>Studenții se</a:t>
            </a:r>
            <a:r>
              <a:rPr lang="ro-RO" baseline="0" dirty="0" smtClean="0"/>
              <a:t> prezintă</a:t>
            </a: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gab8d1ca927_3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3" name="Google Shape;543;gab8d1ca927_3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/>
              <a:t>1:01- Coordonarea bilaterală cu cuburi.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/>
              <a:t>1:02 - Priză digitală radială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/>
              <a:t>1:03 - Control adecvat în eliberarea cubului. Este capabilă să-și ajusteze forța pe care o aplică cubului, atunci când îl pune jos.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/>
              <a:t>1:10 – Observăm cum organizează cuburile în șiruri.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/>
              <a:t>1:15 - Manipulează cuburile în mână pentru a le poziționa, astfel încât să fie corect orientate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/>
              <a:t>1:18 - O vedem uitându-se la cub, înainte de a-l pune jos.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/>
              <a:t>1:27 - Contactul vizual cu persoana ce o îngrijește.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/>
              <a:t>1:39 - Izolarea degetului arătător drept.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/>
              <a:t>Putem observa în video cum copilul își mută centrul de greutate pentru a putea apuca cuburile. Deseori își flexează trunchiul și traversează linia mediană cu mâna dreaptă pentru a lua cuburile din stânga. Trece din așezat în W în așezat cu picioarele întinse.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/>
              <a:t>Când observăm un copil, fără a folosi teste de evaluare standardizate, este bine să-l observăm în mediul său natural.  Prin lentilele terapeutului ocupațional vom putea observa abilitățile motorii grosiere și orientarea vizual-spațială a copilului. Există câteva teste standardizate care evaluează abilitatea copilului de a stivui cuburi cu dimensiunea de 1 inch. Dar chiar și fără aceste teste standardizate, terapeuții ocupaționali pot observa aceleași abilități și informații legate de prize, eliberare, percepție, manipulare în interiorul mâinii, etc..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gab8d1ca927_3_2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9" name="Google Shape;549;gab8d1ca927_3_2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0:01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apucă p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icioarelor cu mâinile 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0:11 priza palmară (bebelușul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folosește palma pentru a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ridica jucăria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și pentru a o trece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din mână în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mână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)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0:23 coordonare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bilaterală (bebelușul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este capabil să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folos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ească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ambele mâini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pe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mijloc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/linia mediană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pentru a transfera jucări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dintr-o mână în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cealaltă)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0:33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coordonarea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oral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motor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ie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(bebelușul este capabil să-și folosească abilitățile motorii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orale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și mu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șchii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gurii pentru a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-și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închide buzele în jurul jucări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ei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și a mesteca)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1:05 rostogolirea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din decubit dorsal în decubit ventral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(bebelușul se rostogolește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în mod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independent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din culcat pe spate 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în culcat pe burtă,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pentru a se juca)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1:25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s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prijin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ul pe antebrațe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(bebelușul se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sprijină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pe coate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și se împinge în extensie pentru a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cuprinde mai bine vizual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jucăria.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Controlul anti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gravitați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onal al capului, prin extensia gâtului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.)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1:37 urmărirea vizuală (bebelușul este capabil să-și folosească abilitățile de procesare pentru a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identifica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jucăria și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o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urmări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cu privirea, pe măsură ce aceasta se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mișcă în câmpul său vizual)</a:t>
            </a:r>
            <a:endParaRPr lang="vi-VN" b="0" dirty="0" smtClean="0">
              <a:effectLst/>
            </a:endParaRPr>
          </a:p>
          <a:p>
            <a:pPr marL="15875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ab8d1ca927_3_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3" name="Google Shape;563;gab8d1ca927_3_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(0:02)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folosește mâna stângă pentru a stabiliza cartea de colorat, în timp ce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colorează/mâzgălește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cu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mâna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dreapt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ă.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(0:03-0:06)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colorează/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mâzgălește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în direcție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orizontal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ă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 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(0:12)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schimbă modul de prindere a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creionului din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spre partea de sus 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spre partea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mijlocie. 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(0:16)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rot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ația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complex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ă a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creionul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ui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 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(0:20)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rot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ația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trunchiului 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(0:31)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duce mâna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la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gură 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(0:42)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tr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ansferă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creionul dintr-o mână în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tr-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alt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 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(1:03)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– man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evrează creionul în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mâ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nă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pentru a repoziționa degetele pe creion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(1:21)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închide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coperta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c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ă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r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ții.</a:t>
            </a:r>
            <a:endParaRPr lang="vi-VN" b="0" dirty="0" smtClean="0">
              <a:effectLst/>
            </a:endParaRPr>
          </a:p>
          <a:p>
            <a:pPr marL="158750" indent="0">
              <a:buFontTx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gab8d1ca927_3_2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8" name="Google Shape;578;gab8d1ca927_3_2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rtl="0">
              <a:buNone/>
            </a:pP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Potrivit</a:t>
            </a:r>
            <a:r>
              <a:rPr lang="ro-RO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AOTA, abilitatea unui copil de a 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reuși să se joace cu succes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un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impact asupra „dezvoltării identității, percep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ției</a:t>
            </a:r>
            <a:r>
              <a:rPr lang="ro-RO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competențe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și valorii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și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ro-RO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rezultatelor pozitive în</a:t>
            </a:r>
            <a:r>
              <a:rPr lang="ro-RO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materie de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sănăt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ate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și 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bunăstare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 copilului și adolescentului.” (AOTA, 2014). Observ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area</a:t>
            </a:r>
            <a:r>
              <a:rPr lang="ro-RO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un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ui</a:t>
            </a:r>
            <a:r>
              <a:rPr lang="ro-RO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copil jucându-se cu puzzle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-uri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o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minge sau păpușă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de exemplu, 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poate oferi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terapeutului ocupațional 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o perspectivă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valoroas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ă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despre abilitățile 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copilului d.p.d.v.</a:t>
            </a:r>
            <a:r>
              <a:rPr lang="ro-RO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social, fizic </a:t>
            </a:r>
            <a:r>
              <a:rPr lang="ro-RO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și/sau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mental</a:t>
            </a:r>
            <a:r>
              <a:rPr lang="ro-RO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vi-VN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 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Reference: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American Occupational Therapy Association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(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2014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). 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Occupational therapy practice framework: Domain and process (3rd ed.)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American Journal of Occupational Therapy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68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Suppl. 1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), 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S1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–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S48</a:t>
            </a:r>
            <a:r>
              <a:rPr lang="en" dirty="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" dirty="0">
                <a:solidFill>
                  <a:schemeClr val="dk1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https://doi.org/10.5014/ajot.2014.682006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gff06f456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1" name="Google Shape;591;gff06f4562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g15368f7f0f2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1" name="Google Shape;601;g15368f7f0f2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rtl="0">
              <a:buFontTx/>
              <a:buNone/>
            </a:pPr>
            <a:r>
              <a:rPr lang="vi-VN" b="0" dirty="0" smtClean="0">
                <a:effectLst/>
              </a:rPr>
              <a:t/>
            </a:r>
            <a:br>
              <a:rPr lang="vi-VN" b="0" dirty="0" smtClean="0">
                <a:effectLst/>
              </a:rPr>
            </a:br>
            <a:r>
              <a:rPr lang="vi-VN" b="0" dirty="0" smtClean="0">
                <a:effectLst/>
              </a:rPr>
              <a:t/>
            </a:r>
            <a:br>
              <a:rPr lang="vi-VN" b="0" dirty="0" smtClean="0">
                <a:effectLst/>
              </a:rPr>
            </a:b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g154166b5d76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5" name="Google Shape;615;g154166b5d76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00:01- Arunc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ă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ming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ea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cu ambele mâini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 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00:06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–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Întinde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brațele amândouă,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anticip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ând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prinder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ea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mingii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00:07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– Prinde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ming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ea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cu ambele mâini și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cu brațele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întinse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 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00:12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Are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forța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musculară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necesară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pentru a arunca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înapoi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mingea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spre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mamă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00:18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– Ascult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ă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și înțelege indiciilor verbale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,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date de mam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</a:t>
            </a:r>
            <a:endParaRPr lang="vi-VN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00:19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–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Se ridică în picioare </a:t>
            </a:r>
            <a:r>
              <a:rPr lang="vi-VN" b="0" dirty="0" smtClean="0">
                <a:effectLst/>
              </a:rPr>
              <a:t/>
            </a:r>
            <a:br>
              <a:rPr lang="vi-VN" b="0" dirty="0" smtClean="0">
                <a:effectLst/>
              </a:rPr>
            </a:br>
            <a:endParaRPr lang="ro-RO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Pe parcursul v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ideo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clipului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observa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ți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copilul urmăr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ind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mingea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cu privirea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pentru a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anticip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momentul în care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aceasta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va fi aruncată spre ea sau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,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unde a mers mingea atunci când nu a prins-o. Copilul sare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în sus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și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în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jos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,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aterizând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pe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ambele picioare. Are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puterea d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e a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arunca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mingea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înapoi mamei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fără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nicio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dificultate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semnificativă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. </a:t>
            </a:r>
            <a:endParaRPr lang="vi-VN" b="0" dirty="0" smtClean="0">
              <a:effectLst/>
            </a:endParaRPr>
          </a:p>
          <a:p>
            <a:pPr marL="158750" indent="0">
              <a:buFontTx/>
              <a:buNone/>
            </a:pPr>
            <a:r>
              <a:rPr lang="vi-VN" b="0" dirty="0" smtClean="0">
                <a:effectLst/>
              </a:rPr>
              <a:t/>
            </a:r>
            <a:br>
              <a:rPr lang="vi-VN" b="0" dirty="0" smtClean="0">
                <a:effectLst/>
              </a:rPr>
            </a:br>
            <a:r>
              <a:rPr lang="vi-VN" b="0" dirty="0" smtClean="0">
                <a:effectLst/>
              </a:rPr>
              <a:t/>
            </a:r>
            <a:br>
              <a:rPr lang="vi-VN" b="0" dirty="0" smtClean="0">
                <a:effectLst/>
              </a:rPr>
            </a:br>
            <a:r>
              <a:rPr lang="vi-VN" b="0" dirty="0" smtClean="0">
                <a:effectLst/>
              </a:rPr>
              <a:t/>
            </a:r>
            <a:br>
              <a:rPr lang="vi-VN" b="0" dirty="0" smtClean="0">
                <a:effectLst/>
              </a:rPr>
            </a:br>
            <a:r>
              <a:rPr lang="vi-VN" b="0" dirty="0" smtClean="0">
                <a:effectLst/>
              </a:rPr>
              <a:t/>
            </a:r>
            <a:br>
              <a:rPr lang="vi-VN" b="0" dirty="0" smtClean="0">
                <a:effectLst/>
              </a:rPr>
            </a:br>
            <a:r>
              <a:rPr lang="vi-VN" b="0" dirty="0" smtClean="0">
                <a:effectLst/>
              </a:rPr>
              <a:t/>
            </a:r>
            <a:br>
              <a:rPr lang="vi-VN" b="0" dirty="0" smtClean="0">
                <a:effectLst/>
              </a:rPr>
            </a:br>
            <a:r>
              <a:rPr lang="vi-VN" b="0" dirty="0" smtClean="0">
                <a:effectLst/>
              </a:rPr>
              <a:t/>
            </a:r>
            <a:br>
              <a:rPr lang="vi-VN" b="0" dirty="0" smtClean="0">
                <a:effectLst/>
              </a:rPr>
            </a:b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gab8d1ca927_3_3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9" name="Google Shape;629;gab8d1ca927_3_3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rtl="0">
              <a:buFontTx/>
              <a:buNone/>
            </a:pPr>
            <a:r>
              <a:rPr lang="ro-RO" sz="1100" b="0" i="0" u="none" strike="noStrike" smtClean="0">
                <a:solidFill>
                  <a:srgbClr val="000000"/>
                </a:solidFill>
                <a:effectLst/>
                <a:latin typeface="Arial"/>
              </a:rPr>
              <a:t>+ cîte ceva despre unele cadre de referință</a:t>
            </a:r>
            <a:r>
              <a:rPr lang="ro-RO" sz="1100" b="0" i="0" u="none" strike="noStrike" baseline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ro-RO" sz="1100" b="0" i="0" u="none" strike="noStrike" smtClean="0">
                <a:solidFill>
                  <a:srgbClr val="000000"/>
                </a:solidFill>
                <a:effectLst/>
                <a:latin typeface="Arial"/>
              </a:rPr>
              <a:t>.... </a:t>
            </a: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Importanța hrănitului:</a:t>
            </a:r>
            <a:endParaRPr lang="vi-VN" sz="1200" b="0" dirty="0" smtClean="0">
              <a:effectLst/>
            </a:endParaRPr>
          </a:p>
          <a:p>
            <a:pPr marL="158750" indent="0" rtl="0" fontAlgn="base">
              <a:buFontTx/>
              <a:buNone/>
            </a:pP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Ac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tivitatea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prin care obținem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o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nutriție adecvată, esențială pentru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o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creștere și dezvoltare normală.</a:t>
            </a:r>
          </a:p>
          <a:p>
            <a:pPr marL="158750" indent="0" rtl="0" fontAlgn="base">
              <a:buFontTx/>
              <a:buNone/>
            </a:pP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Esențială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pentru sănătate și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bunăstare,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având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rol important în maturizarea socială, emoțională și culturală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a copilului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.</a:t>
            </a:r>
            <a:r>
              <a:rPr lang="vi-VN" sz="1200" b="0" dirty="0" smtClean="0">
                <a:effectLst/>
              </a:rPr>
              <a:t/>
            </a:r>
            <a:br>
              <a:rPr lang="vi-VN" sz="1200" b="0" dirty="0" smtClean="0">
                <a:effectLst/>
              </a:rPr>
            </a:b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Analiza activității: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0:12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Ține paharul cu ambele mâini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0:13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Înclină paharul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pentru a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bea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0:14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– Trece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paharul în mâna dreaptă  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0:15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Așează cana jos cu mâna dreaptă 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0:17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Folosește priza bidigitală pentru a apuca mâncarea cu mâna dreaptă 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0:18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Aduce ambele mâini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spre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mijloc pentru a ține mâncarea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0:23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Rupe bucăți din mâncare cu mâna dreaptă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0:24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– Se f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olosește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de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mâna dreaptă pentru a-și băga mâncare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în gură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0:29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–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Mestecă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,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cu gura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ușor</a:t>
            </a:r>
            <a:r>
              <a:rPr lang="ro-RO" sz="1100" b="0" i="0" u="none" strike="noStrike" baseline="0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deschisă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.</a:t>
            </a:r>
            <a:r>
              <a:rPr lang="vi-VN" sz="1200" b="0" dirty="0" smtClean="0">
                <a:effectLst/>
              </a:rPr>
              <a:t/>
            </a:r>
            <a:br>
              <a:rPr lang="vi-VN" sz="1200" b="0" dirty="0" smtClean="0">
                <a:effectLst/>
              </a:rPr>
            </a:b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Observații suplimentare: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Postură (așezat, într-un scaun înalt), nu are pe ce să-și sprijine picioarele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folosește coordonarea bilaterală pentru a ridica și bea dintr-un pahar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Folosește mâna stângă cu o priză bidigitală pentru a apuca bucățile de mâncare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Se f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olosește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de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ambele mâini pentru a apuca și rupe mâncare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a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în jumătate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; apoi,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duce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mâncarea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cu ușurință la gură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Folosește întreaga mână pentru a-și pune/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băga mâncare în gură; lucru normal pentru copiii mici atunci când le place mâncarea, nu se îngrijorează că se murdăresc - ea a </a:t>
            </a:r>
            <a:r>
              <a:rPr lang="ro-RO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  </a:t>
            </a: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demonstrat că este capabilă să folosească o priză mai precisă la începutul videoului.</a:t>
            </a:r>
            <a:endParaRPr lang="vi-VN" sz="1200" b="0" dirty="0" smtClean="0">
              <a:effectLst/>
            </a:endParaRPr>
          </a:p>
          <a:p>
            <a:pPr marL="158750" indent="0" rtl="0">
              <a:buFontTx/>
              <a:buNone/>
            </a:pPr>
            <a:r>
              <a:rPr lang="vi-VN" sz="1100" b="0" i="0" u="none" strike="noStrike" dirty="0" smtClean="0">
                <a:solidFill>
                  <a:srgbClr val="000000"/>
                </a:solidFill>
                <a:effectLst/>
                <a:latin typeface="Arial"/>
              </a:rPr>
              <a:t>- Folosește mâna stângă pentru a ține furculița cu o priză în pronație exagerată </a:t>
            </a:r>
            <a:endParaRPr lang="vi-VN" sz="1200" b="0" dirty="0" smtClean="0">
              <a:effectLst/>
            </a:endParaRPr>
          </a:p>
          <a:p>
            <a:pPr marL="158750" indent="0">
              <a:buFontTx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g156da7eeb29_4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2" name="Google Shape;642;g156da7eeb29_4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g156da7eeb29_4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2" name="Google Shape;642;g156da7eeb29_4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ab8d1ca927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ab8d1ca927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/>
              <a:t>Cum pot folosi TO, </a:t>
            </a:r>
            <a:r>
              <a:rPr lang="ro-RO" baseline="0" dirty="0" smtClean="0"/>
              <a:t> </a:t>
            </a:r>
            <a:r>
              <a:rPr lang="ro-RO" dirty="0" smtClean="0"/>
              <a:t>Aa:</a:t>
            </a:r>
            <a:r>
              <a:rPr lang="ro-RO" baseline="0" dirty="0" smtClean="0"/>
              <a:t> </a:t>
            </a:r>
            <a:r>
              <a:rPr lang="ro-RO" dirty="0" smtClean="0"/>
              <a:t>Observația și analiza activității pot fi utilizate pentru a colecta informații,</a:t>
            </a:r>
            <a:r>
              <a:rPr lang="ro-RO" baseline="0" dirty="0" smtClean="0"/>
              <a:t> </a:t>
            </a:r>
            <a:r>
              <a:rPr lang="ro-RO" dirty="0" smtClean="0"/>
              <a:t>atunci când evaluarea standardizată nu este disponibilă.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g154166b5d7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8" name="Google Shape;648;g154166b5d7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b347e33a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b347e33ac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b8d1ca927_3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b8d1ca927_3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/>
              <a:t>Îngrijirea centrată pe familie asigură bunăstarea copiilor și familiilor acestora printr-un parteneriat familie – </a:t>
            </a:r>
            <a:r>
              <a:rPr lang="en-US" dirty="0" smtClean="0"/>
              <a:t>terapeut</a:t>
            </a:r>
            <a:r>
              <a:rPr lang="ro-RO" dirty="0" smtClean="0"/>
              <a:t>, luând în considerare punctele forte</a:t>
            </a:r>
            <a:r>
              <a:rPr lang="en-US" dirty="0" smtClean="0"/>
              <a:t>,</a:t>
            </a:r>
            <a:r>
              <a:rPr lang="en-US" baseline="0" dirty="0" smtClean="0"/>
              <a:t> precum</a:t>
            </a:r>
            <a:r>
              <a:rPr lang="ro-RO" baseline="0" dirty="0" smtClean="0"/>
              <a:t> </a:t>
            </a:r>
            <a:r>
              <a:rPr lang="ro-RO" dirty="0" smtClean="0"/>
              <a:t>cultura, tradițiile și expertiza pe care familia</a:t>
            </a:r>
            <a:r>
              <a:rPr lang="ro-RO" baseline="0" dirty="0" smtClean="0"/>
              <a:t> o </a:t>
            </a:r>
            <a:r>
              <a:rPr lang="ro-RO" dirty="0" smtClean="0"/>
              <a:t>aduce în această relație. Recunoaște</a:t>
            </a:r>
            <a:r>
              <a:rPr lang="ro-RO" baseline="0" dirty="0" smtClean="0"/>
              <a:t> unicitatea </a:t>
            </a:r>
            <a:r>
              <a:rPr lang="ro-RO" dirty="0" smtClean="0"/>
              <a:t>familiei</a:t>
            </a:r>
            <a:r>
              <a:rPr lang="ro-RO" baseline="0" dirty="0" smtClean="0"/>
              <a:t> și</a:t>
            </a:r>
            <a:r>
              <a:rPr lang="ro-RO" dirty="0" smtClean="0"/>
              <a:t> faptul că familia este constantă în viața copilului,</a:t>
            </a:r>
            <a:r>
              <a:rPr lang="ro-RO" baseline="0" dirty="0" smtClean="0"/>
              <a:t> fiind </a:t>
            </a:r>
            <a:r>
              <a:rPr lang="ro-RO" dirty="0" smtClean="0"/>
              <a:t>expertul în ceea ce privește abilitățile și nevoile </a:t>
            </a:r>
            <a:r>
              <a:rPr lang="en-US" dirty="0" smtClean="0"/>
              <a:t>acestuia</a:t>
            </a:r>
            <a:r>
              <a:rPr lang="ro-RO" dirty="0" smtClean="0"/>
              <a:t>.</a:t>
            </a:r>
            <a:r>
              <a:rPr lang="en" dirty="0" smtClean="0"/>
              <a:t>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/>
              <a:t>Profilul</a:t>
            </a:r>
            <a:r>
              <a:rPr lang="ro-RO" baseline="0" dirty="0" smtClean="0"/>
              <a:t> ocupațional</a:t>
            </a:r>
            <a:r>
              <a:rPr lang="en" dirty="0" smtClean="0"/>
              <a:t>: </a:t>
            </a:r>
            <a:r>
              <a:rPr lang="ro-RO" dirty="0" smtClean="0"/>
              <a:t>Dezvoltarea profilului ocupațional oferă TO  o înțelegere a perspectivei și a contextului familiei. Adună informații despre ceea ce este important și semnificativ în prezent, pentru client/beneficiar,</a:t>
            </a:r>
            <a:r>
              <a:rPr lang="ro-RO" baseline="0" dirty="0" smtClean="0"/>
              <a:t> cu scopul de </a:t>
            </a:r>
            <a:r>
              <a:rPr lang="ro-RO" dirty="0" smtClean="0"/>
              <a:t>a identifica experiențele și interesele din trecut, care să ajute la înțelegerea dificultăților și problemelor actuale.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/>
              <a:t>Bibliografie</a:t>
            </a:r>
            <a:endParaRPr dirty="0"/>
          </a:p>
          <a:p>
            <a:pPr marL="0" lvl="0" indent="0" algn="l" rtl="0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King, S., Teplicky, R., King, G., &amp; Rosenbaum, P. (2004). Family-Centered Service for Children With Cerebral Palsy and Their 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Families: A Review of the Literature. Seminars in Pediatric Neurology, 11(1), 78–86. https://doi.org/10.1016/j.spen.2004.01.009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American Occupational Therapy Association. (2020). Occupational therapy practice framework: Domain and process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(4th ed.). </a:t>
            </a:r>
            <a:r>
              <a:rPr lang="en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American Journal of Occupational Therapy,</a:t>
            </a: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74(Suppl. 2), 7412410010. </a:t>
            </a:r>
            <a:r>
              <a:rPr lang="en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https://doi. org/10.5014/ajot.2020.74S2001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ab8d1ca927_3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8" name="Google Shape;498;gab8d1ca927_3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o-RO" dirty="0" smtClean="0"/>
              <a:t>Interviurile/ Discuțiile</a:t>
            </a:r>
            <a:r>
              <a:rPr lang="ro-RO" baseline="0" dirty="0" smtClean="0"/>
              <a:t> </a:t>
            </a:r>
            <a:r>
              <a:rPr lang="ro-RO" dirty="0" smtClean="0"/>
              <a:t>cu părinții reprezintă o metodă/strategie care poate fi utilizată pentru a dezvolta un profil ocupațional și a stabili</a:t>
            </a:r>
            <a:r>
              <a:rPr lang="ro-RO" baseline="0" dirty="0" smtClean="0"/>
              <a:t> </a:t>
            </a:r>
            <a:r>
              <a:rPr lang="ro-RO" dirty="0" smtClean="0"/>
              <a:t>legături în ceea ce privește furnizarea de îngrijire/practică centrată-pe-client/familie.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o-RO" dirty="0" smtClean="0"/>
              <a:t>De-asemenea, oferă părinților ocazia de a-și exprima obiectivele și aspectele pe care le-ar dori să le abordeze terapeutul ocupațional</a:t>
            </a:r>
            <a:r>
              <a:rPr lang="en-US" dirty="0" smtClean="0"/>
              <a:t>:</a:t>
            </a:r>
            <a:endParaRPr lang="ro-RO" dirty="0" smtClean="0"/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o-RO" dirty="0" smtClean="0"/>
              <a:t>Este important să ne reamintim </a:t>
            </a:r>
            <a:r>
              <a:rPr lang="en-US" dirty="0" smtClean="0"/>
              <a:t>faptul </a:t>
            </a:r>
            <a:r>
              <a:rPr lang="ro-RO" dirty="0" smtClean="0"/>
              <a:t>că părinții sunt experții copilului lor și noi, ca TO suntem acolo pentru a oferi sugestii, deoarece trebuie să ne asigurăm că părinții sunt capabili să le integreze în rutina lor zilnică.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o-RO" dirty="0" smtClean="0"/>
              <a:t>Este esențial să punem părinților întrebările potrivite, deoarece acest lucru va ajuta la identificarea evaluărilor/ testelor de utilizat sau a aspectelor pe care dorim să le observăm.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o-RO" dirty="0" smtClean="0"/>
              <a:t>Vom</a:t>
            </a:r>
            <a:r>
              <a:rPr lang="ro-RO" baseline="0" dirty="0" smtClean="0"/>
              <a:t> putea să</a:t>
            </a:r>
            <a:r>
              <a:rPr lang="ro-RO" dirty="0" smtClean="0"/>
              <a:t> ne planificăm intervenția terapeutică pe baza informațiilor obținute și vom putea</a:t>
            </a:r>
            <a:r>
              <a:rPr lang="ro-RO" baseline="0" dirty="0" smtClean="0"/>
              <a:t> </a:t>
            </a:r>
            <a:r>
              <a:rPr lang="ro-RO" dirty="0" smtClean="0"/>
              <a:t>include activități, care sunt semnificative pentru copil și părinte.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ab8d1ca927_3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4" name="Google Shape;504;gab8d1ca927_3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200" dirty="0" smtClean="0"/>
              <a:t>Î</a:t>
            </a:r>
            <a:r>
              <a:rPr lang="ro-RO" dirty="0" smtClean="0"/>
              <a:t>n acest videoclip</a:t>
            </a:r>
            <a:r>
              <a:rPr lang="en-US" baseline="0" dirty="0" smtClean="0"/>
              <a:t> </a:t>
            </a:r>
            <a:r>
              <a:rPr lang="ro-RO" dirty="0" smtClean="0"/>
              <a:t>veți vedea un exemplu de interviu cu părintele</a:t>
            </a:r>
            <a:r>
              <a:rPr lang="ro-RO" baseline="0" dirty="0" smtClean="0"/>
              <a:t> copilului  prin </a:t>
            </a:r>
            <a:r>
              <a:rPr lang="ro-RO" dirty="0" smtClean="0"/>
              <a:t>câteva întrebări adresate, menite a culege informații și a formula ipoteza noastră la lucru. Videoclipul nu este concludent, dar evidențiază câteva întrebări importante care pot fi utilizate.</a:t>
            </a:r>
            <a:endParaRPr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/>
              <a:t>Abilitățile utilizate în acest videoclip constau în culegerea de informații despre rutina</a:t>
            </a:r>
            <a:r>
              <a:rPr lang="ro-RO" baseline="0" dirty="0" smtClean="0"/>
              <a:t> de zi cu zi a</a:t>
            </a:r>
            <a:r>
              <a:rPr lang="ro-RO" dirty="0" smtClean="0"/>
              <a:t> familiei, evidențiind anumite aspecte pe care familia le prețuiește. Se axează pe utilizarea unei strategii</a:t>
            </a:r>
            <a:r>
              <a:rPr lang="ro-RO" baseline="0" dirty="0" smtClean="0"/>
              <a:t> </a:t>
            </a:r>
            <a:r>
              <a:rPr lang="ro-RO" dirty="0" smtClean="0"/>
              <a:t>bazată pe punctele forte, deoarece este important să se comunice familiei faptul că, copilul are și abilități /puncte forte, indiferent de complexitatea diagnosticului sau a situației.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/>
              <a:t>Odată</a:t>
            </a:r>
            <a:r>
              <a:rPr lang="ro-RO" baseline="0" dirty="0" smtClean="0"/>
              <a:t> ce </a:t>
            </a:r>
            <a:r>
              <a:rPr lang="en-US" baseline="0" dirty="0" err="1" smtClean="0"/>
              <a:t>afl</a:t>
            </a:r>
            <a:r>
              <a:rPr lang="ro-RO" baseline="0" dirty="0" smtClean="0"/>
              <a:t>ăm mai multe informații </a:t>
            </a:r>
            <a:r>
              <a:rPr lang="ro-RO" dirty="0" smtClean="0"/>
              <a:t>despre rutina, punctele forte</a:t>
            </a:r>
            <a:r>
              <a:rPr lang="ro-RO" baseline="0" dirty="0" smtClean="0"/>
              <a:t> (</a:t>
            </a:r>
            <a:r>
              <a:rPr lang="ro-RO" dirty="0" smtClean="0"/>
              <a:t>abilitățile), preocupările</a:t>
            </a:r>
            <a:r>
              <a:rPr lang="ro-RO" baseline="0" dirty="0" smtClean="0"/>
              <a:t> </a:t>
            </a:r>
            <a:r>
              <a:rPr lang="ro-RO" dirty="0" smtClean="0"/>
              <a:t>și activitățile</a:t>
            </a:r>
            <a:r>
              <a:rPr lang="ro-RO" baseline="0" dirty="0" smtClean="0"/>
              <a:t> </a:t>
            </a:r>
            <a:r>
              <a:rPr lang="ro-RO" dirty="0" smtClean="0"/>
              <a:t>relevante ale </a:t>
            </a:r>
            <a:r>
              <a:rPr lang="ro-RO" baseline="0" dirty="0" smtClean="0"/>
              <a:t>familiei/ copilului</a:t>
            </a:r>
            <a:r>
              <a:rPr lang="ro-RO" dirty="0" smtClean="0"/>
              <a:t> , putem să elaborăm obiectivele și activitățile intervenției terapeutice ocupaționale.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157daf525f4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0" name="Google Shape;510;g157daf525f4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/>
              <a:t>Brain-storming!!! Ce este</a:t>
            </a:r>
            <a:r>
              <a:rPr lang="ro-RO" baseline="0" dirty="0" smtClean="0"/>
              <a:t> </a:t>
            </a:r>
            <a:r>
              <a:rPr lang="ro-RO" dirty="0" smtClean="0"/>
              <a:t>ocupația?</a:t>
            </a:r>
            <a:r>
              <a:rPr lang="ro-RO" baseline="0" dirty="0" smtClean="0"/>
              <a:t> Ce este activitatea? Ce activități sunt necesare întro ocupație? Ce este o sarcină? Ce sarcini compun o activitate?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baseline="0" dirty="0" smtClean="0"/>
              <a:t>Ce abilități/ componentele performanței ocupaționale (senzoriale motorii, cognitive, social-emoționale, comunicare &amp; interacțiune socială, ...) sunt implicate în realizare unei sarcini?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gab8d1ca927_3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4" name="Google Shape;524;gab8d1ca927_3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>
                <a:solidFill>
                  <a:schemeClr val="dk1"/>
                </a:solidFill>
              </a:rPr>
              <a:t>A</a:t>
            </a:r>
            <a:r>
              <a:rPr lang="ro-RO" dirty="0" smtClean="0">
                <a:solidFill>
                  <a:schemeClr val="dk1"/>
                </a:solidFill>
              </a:rPr>
              <a:t>naliza activității</a:t>
            </a:r>
            <a:r>
              <a:rPr lang="en" dirty="0" smtClean="0">
                <a:solidFill>
                  <a:schemeClr val="dk1"/>
                </a:solidFill>
              </a:rPr>
              <a:t> </a:t>
            </a:r>
            <a:r>
              <a:rPr lang="ro-RO" dirty="0" smtClean="0">
                <a:solidFill>
                  <a:schemeClr val="dk1"/>
                </a:solidFill>
              </a:rPr>
              <a:t>este</a:t>
            </a:r>
            <a:r>
              <a:rPr lang="ro-RO" baseline="0" dirty="0" smtClean="0">
                <a:solidFill>
                  <a:schemeClr val="dk1"/>
                </a:solidFill>
              </a:rPr>
              <a:t> un ghid al evaluării eficiente.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/>
              <a:t>Bibliografie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Kuhaneck, H. M., Spitzer, S. L., Miller, E. (2010). Activity </a:t>
            </a:r>
            <a:r>
              <a:rPr lang="en" dirty="0" smtClean="0"/>
              <a:t>analysis,</a:t>
            </a:r>
            <a:r>
              <a:rPr lang="ro-RO" baseline="0" dirty="0" smtClean="0"/>
              <a:t> </a:t>
            </a:r>
            <a:r>
              <a:rPr lang="en" dirty="0" smtClean="0"/>
              <a:t>creativity</a:t>
            </a:r>
            <a:r>
              <a:rPr lang="en" dirty="0"/>
              <a:t>, and playfulness in pediatric occupational therapy: Making play just right. </a:t>
            </a:r>
            <a:r>
              <a:rPr lang="en" i="1" dirty="0"/>
              <a:t>Jones &amp; Bartlett Learning. </a:t>
            </a: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g1543cbfabc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4" name="Google Shape;534;g1543cbfabc9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78600" y="1484550"/>
            <a:ext cx="7787100" cy="20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5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547575" y="3466725"/>
            <a:ext cx="4048800" cy="3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5400000">
            <a:off x="-1867025" y="1013175"/>
            <a:ext cx="4814046" cy="1710367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-229260" y="3396805"/>
            <a:ext cx="3675485" cy="189381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315040" flipH="1">
            <a:off x="-236345" y="4475012"/>
            <a:ext cx="2114446" cy="9970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3282713" y="476911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927300" y="42102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55488" y="290826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4257175" y="490183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559288" y="391053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-5400000">
            <a:off x="6110254" y="2527892"/>
            <a:ext cx="4814046" cy="1710367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5744675" y="-169359"/>
            <a:ext cx="3627772" cy="1869298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 rot="10484934" flipH="1">
            <a:off x="7292455" y="-348495"/>
            <a:ext cx="2087045" cy="98416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 rot="10800000">
            <a:off x="5634813" y="20792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 rot="10800000">
            <a:off x="7750600" y="102480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 rot="10800000">
            <a:off x="8980488" y="193977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 rot="10800000">
            <a:off x="4725450" y="139996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"/>
          <p:cNvSpPr txBox="1">
            <a:spLocks noGrp="1"/>
          </p:cNvSpPr>
          <p:nvPr>
            <p:ph type="title" hasCustomPrompt="1"/>
          </p:nvPr>
        </p:nvSpPr>
        <p:spPr>
          <a:xfrm>
            <a:off x="1217350" y="1604400"/>
            <a:ext cx="6709200" cy="14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51" name="Google Shape;151;p11"/>
          <p:cNvSpPr txBox="1">
            <a:spLocks noGrp="1"/>
          </p:cNvSpPr>
          <p:nvPr>
            <p:ph type="body" idx="1"/>
          </p:nvPr>
        </p:nvSpPr>
        <p:spPr>
          <a:xfrm>
            <a:off x="1668825" y="3087600"/>
            <a:ext cx="5806200" cy="45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2" name="Google Shape;152;p11"/>
          <p:cNvSpPr/>
          <p:nvPr/>
        </p:nvSpPr>
        <p:spPr>
          <a:xfrm rot="10800000" flipH="1">
            <a:off x="2527149" y="4367365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1"/>
          <p:cNvSpPr/>
          <p:nvPr/>
        </p:nvSpPr>
        <p:spPr>
          <a:xfrm>
            <a:off x="6198946" y="4555768"/>
            <a:ext cx="3086654" cy="972101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1"/>
          <p:cNvSpPr/>
          <p:nvPr/>
        </p:nvSpPr>
        <p:spPr>
          <a:xfrm rot="-7520738" flipH="1">
            <a:off x="7812289" y="3760467"/>
            <a:ext cx="1404819" cy="2093810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1"/>
          <p:cNvSpPr/>
          <p:nvPr/>
        </p:nvSpPr>
        <p:spPr>
          <a:xfrm flipH="1">
            <a:off x="5018091" y="472562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1"/>
          <p:cNvSpPr/>
          <p:nvPr/>
        </p:nvSpPr>
        <p:spPr>
          <a:xfrm flipH="1">
            <a:off x="7887341" y="455415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1"/>
          <p:cNvSpPr/>
          <p:nvPr/>
        </p:nvSpPr>
        <p:spPr>
          <a:xfrm flipH="1">
            <a:off x="8652966" y="3628775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1"/>
          <p:cNvSpPr/>
          <p:nvPr/>
        </p:nvSpPr>
        <p:spPr>
          <a:xfrm flipH="1">
            <a:off x="7477516" y="4367375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1"/>
          <p:cNvSpPr/>
          <p:nvPr/>
        </p:nvSpPr>
        <p:spPr>
          <a:xfrm flipH="1">
            <a:off x="-426404" y="-84700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1"/>
          <p:cNvSpPr/>
          <p:nvPr/>
        </p:nvSpPr>
        <p:spPr>
          <a:xfrm rot="10800000">
            <a:off x="-294784" y="-365201"/>
            <a:ext cx="3086654" cy="972101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1"/>
          <p:cNvSpPr/>
          <p:nvPr/>
        </p:nvSpPr>
        <p:spPr>
          <a:xfrm rot="3279262" flipH="1">
            <a:off x="-226292" y="-691608"/>
            <a:ext cx="1404819" cy="2093810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1"/>
          <p:cNvSpPr/>
          <p:nvPr/>
        </p:nvSpPr>
        <p:spPr>
          <a:xfrm flipH="1">
            <a:off x="885666" y="60690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1"/>
          <p:cNvSpPr/>
          <p:nvPr/>
        </p:nvSpPr>
        <p:spPr>
          <a:xfrm flipH="1">
            <a:off x="2476066" y="6665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1"/>
          <p:cNvSpPr/>
          <p:nvPr/>
        </p:nvSpPr>
        <p:spPr>
          <a:xfrm flipH="1">
            <a:off x="82941" y="1435200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tents">
  <p:cSld name="CUSTOM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"/>
          <p:cNvSpPr txBox="1">
            <a:spLocks noGrp="1"/>
          </p:cNvSpPr>
          <p:nvPr>
            <p:ph type="title"/>
          </p:nvPr>
        </p:nvSpPr>
        <p:spPr>
          <a:xfrm>
            <a:off x="2727000" y="363275"/>
            <a:ext cx="369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68" name="Google Shape;168;p13"/>
          <p:cNvSpPr txBox="1">
            <a:spLocks noGrp="1"/>
          </p:cNvSpPr>
          <p:nvPr>
            <p:ph type="subTitle" idx="1"/>
          </p:nvPr>
        </p:nvSpPr>
        <p:spPr>
          <a:xfrm>
            <a:off x="4379650" y="1868975"/>
            <a:ext cx="3830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69" name="Google Shape;169;p13"/>
          <p:cNvSpPr txBox="1">
            <a:spLocks noGrp="1"/>
          </p:cNvSpPr>
          <p:nvPr>
            <p:ph type="subTitle" idx="2"/>
          </p:nvPr>
        </p:nvSpPr>
        <p:spPr>
          <a:xfrm>
            <a:off x="5051588" y="2188088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13"/>
          <p:cNvSpPr txBox="1">
            <a:spLocks noGrp="1"/>
          </p:cNvSpPr>
          <p:nvPr>
            <p:ph type="subTitle" idx="3"/>
          </p:nvPr>
        </p:nvSpPr>
        <p:spPr>
          <a:xfrm>
            <a:off x="934238" y="1868975"/>
            <a:ext cx="3690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71" name="Google Shape;171;p13"/>
          <p:cNvSpPr txBox="1">
            <a:spLocks noGrp="1"/>
          </p:cNvSpPr>
          <p:nvPr>
            <p:ph type="subTitle" idx="4"/>
          </p:nvPr>
        </p:nvSpPr>
        <p:spPr>
          <a:xfrm>
            <a:off x="1536188" y="2188088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13"/>
          <p:cNvSpPr txBox="1">
            <a:spLocks noGrp="1"/>
          </p:cNvSpPr>
          <p:nvPr>
            <p:ph type="subTitle" idx="5"/>
          </p:nvPr>
        </p:nvSpPr>
        <p:spPr>
          <a:xfrm>
            <a:off x="4379600" y="3770850"/>
            <a:ext cx="3830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73" name="Google Shape;173;p13"/>
          <p:cNvSpPr txBox="1">
            <a:spLocks noGrp="1"/>
          </p:cNvSpPr>
          <p:nvPr>
            <p:ph type="subTitle" idx="6"/>
          </p:nvPr>
        </p:nvSpPr>
        <p:spPr>
          <a:xfrm>
            <a:off x="5051588" y="408997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3"/>
          <p:cNvSpPr txBox="1">
            <a:spLocks noGrp="1"/>
          </p:cNvSpPr>
          <p:nvPr>
            <p:ph type="subTitle" idx="7"/>
          </p:nvPr>
        </p:nvSpPr>
        <p:spPr>
          <a:xfrm>
            <a:off x="934238" y="3770850"/>
            <a:ext cx="3690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75" name="Google Shape;175;p13"/>
          <p:cNvSpPr txBox="1">
            <a:spLocks noGrp="1"/>
          </p:cNvSpPr>
          <p:nvPr>
            <p:ph type="subTitle" idx="8"/>
          </p:nvPr>
        </p:nvSpPr>
        <p:spPr>
          <a:xfrm>
            <a:off x="1536188" y="408997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3"/>
          <p:cNvSpPr txBox="1">
            <a:spLocks noGrp="1"/>
          </p:cNvSpPr>
          <p:nvPr>
            <p:ph type="title" idx="9" hasCustomPrompt="1"/>
          </p:nvPr>
        </p:nvSpPr>
        <p:spPr>
          <a:xfrm>
            <a:off x="2259638" y="1171113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7" name="Google Shape;177;p13"/>
          <p:cNvSpPr txBox="1">
            <a:spLocks noGrp="1"/>
          </p:cNvSpPr>
          <p:nvPr>
            <p:ph type="title" idx="13" hasCustomPrompt="1"/>
          </p:nvPr>
        </p:nvSpPr>
        <p:spPr>
          <a:xfrm>
            <a:off x="5775063" y="1171113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8" name="Google Shape;178;p13"/>
          <p:cNvSpPr txBox="1">
            <a:spLocks noGrp="1"/>
          </p:cNvSpPr>
          <p:nvPr>
            <p:ph type="title" idx="14" hasCustomPrompt="1"/>
          </p:nvPr>
        </p:nvSpPr>
        <p:spPr>
          <a:xfrm>
            <a:off x="2259638" y="3071125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9" name="Google Shape;179;p13"/>
          <p:cNvSpPr txBox="1">
            <a:spLocks noGrp="1"/>
          </p:cNvSpPr>
          <p:nvPr>
            <p:ph type="title" idx="15" hasCustomPrompt="1"/>
          </p:nvPr>
        </p:nvSpPr>
        <p:spPr>
          <a:xfrm>
            <a:off x="5775063" y="3071125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80" name="Google Shape;180;p13"/>
          <p:cNvSpPr/>
          <p:nvPr/>
        </p:nvSpPr>
        <p:spPr>
          <a:xfrm rot="-5267561">
            <a:off x="-2166865" y="2462282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3"/>
          <p:cNvSpPr/>
          <p:nvPr/>
        </p:nvSpPr>
        <p:spPr>
          <a:xfrm rot="-5400000">
            <a:off x="-954332" y="1253578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3"/>
          <p:cNvSpPr/>
          <p:nvPr/>
        </p:nvSpPr>
        <p:spPr>
          <a:xfrm rot="5400000">
            <a:off x="-672825" y="419298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3"/>
          <p:cNvSpPr/>
          <p:nvPr/>
        </p:nvSpPr>
        <p:spPr>
          <a:xfrm rot="5400000">
            <a:off x="121363" y="313296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3"/>
          <p:cNvSpPr/>
          <p:nvPr/>
        </p:nvSpPr>
        <p:spPr>
          <a:xfrm rot="5400000">
            <a:off x="993813" y="264713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3"/>
          <p:cNvSpPr/>
          <p:nvPr/>
        </p:nvSpPr>
        <p:spPr>
          <a:xfrm rot="5400000">
            <a:off x="540138" y="129043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3"/>
          <p:cNvSpPr/>
          <p:nvPr/>
        </p:nvSpPr>
        <p:spPr>
          <a:xfrm rot="5400000">
            <a:off x="441438" y="27005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3"/>
          <p:cNvSpPr/>
          <p:nvPr/>
        </p:nvSpPr>
        <p:spPr>
          <a:xfrm rot="5532439">
            <a:off x="6598811" y="1897536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3"/>
          <p:cNvSpPr/>
          <p:nvPr/>
        </p:nvSpPr>
        <p:spPr>
          <a:xfrm rot="5400000">
            <a:off x="7811366" y="2920743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3"/>
          <p:cNvSpPr/>
          <p:nvPr/>
        </p:nvSpPr>
        <p:spPr>
          <a:xfrm rot="-5400000">
            <a:off x="7826590" y="3732336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3"/>
          <p:cNvSpPr/>
          <p:nvPr/>
        </p:nvSpPr>
        <p:spPr>
          <a:xfrm rot="-5400000">
            <a:off x="8965800" y="184432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3"/>
          <p:cNvSpPr/>
          <p:nvPr/>
        </p:nvSpPr>
        <p:spPr>
          <a:xfrm rot="-5400000">
            <a:off x="8612125" y="375164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3"/>
          <p:cNvSpPr/>
          <p:nvPr/>
        </p:nvSpPr>
        <p:spPr>
          <a:xfrm rot="-5400000">
            <a:off x="8710825" y="234157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3"/>
          <p:cNvSpPr/>
          <p:nvPr/>
        </p:nvSpPr>
        <p:spPr>
          <a:xfrm rot="-5400000">
            <a:off x="8158450" y="4777374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4"/>
          <p:cNvSpPr txBox="1">
            <a:spLocks noGrp="1"/>
          </p:cNvSpPr>
          <p:nvPr>
            <p:ph type="title"/>
          </p:nvPr>
        </p:nvSpPr>
        <p:spPr>
          <a:xfrm>
            <a:off x="3373350" y="2938325"/>
            <a:ext cx="4044000" cy="49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100"/>
              <a:buNone/>
              <a:defRPr sz="3000"/>
            </a:lvl1pPr>
            <a:lvl2pPr lvl="1" rtl="0">
              <a:spcBef>
                <a:spcPts val="160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6" name="Google Shape;196;p14"/>
          <p:cNvSpPr txBox="1">
            <a:spLocks noGrp="1"/>
          </p:cNvSpPr>
          <p:nvPr>
            <p:ph type="subTitle" idx="1"/>
          </p:nvPr>
        </p:nvSpPr>
        <p:spPr>
          <a:xfrm>
            <a:off x="1726650" y="1707450"/>
            <a:ext cx="5690700" cy="9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None/>
              <a:defRPr sz="20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14"/>
          <p:cNvSpPr/>
          <p:nvPr/>
        </p:nvSpPr>
        <p:spPr>
          <a:xfrm>
            <a:off x="2301825" y="-81050"/>
            <a:ext cx="5472801" cy="1242133"/>
          </a:xfrm>
          <a:custGeom>
            <a:avLst/>
            <a:gdLst/>
            <a:ahLst/>
            <a:cxnLst/>
            <a:rect l="l" t="t" r="r" b="b"/>
            <a:pathLst>
              <a:path w="113987" h="48554" extrusionOk="0">
                <a:moveTo>
                  <a:pt x="1" y="1"/>
                </a:moveTo>
                <a:cubicBezTo>
                  <a:pt x="1664" y="4622"/>
                  <a:pt x="7395" y="8627"/>
                  <a:pt x="14480" y="9243"/>
                </a:cubicBezTo>
                <a:cubicBezTo>
                  <a:pt x="15269" y="9310"/>
                  <a:pt x="16057" y="9341"/>
                  <a:pt x="16844" y="9341"/>
                </a:cubicBezTo>
                <a:cubicBezTo>
                  <a:pt x="26954" y="9341"/>
                  <a:pt x="36902" y="4191"/>
                  <a:pt x="46543" y="4191"/>
                </a:cubicBezTo>
                <a:cubicBezTo>
                  <a:pt x="48520" y="4191"/>
                  <a:pt x="50484" y="4408"/>
                  <a:pt x="52434" y="4930"/>
                </a:cubicBezTo>
                <a:cubicBezTo>
                  <a:pt x="59335" y="6717"/>
                  <a:pt x="63032" y="11831"/>
                  <a:pt x="63833" y="16760"/>
                </a:cubicBezTo>
                <a:cubicBezTo>
                  <a:pt x="64634" y="21750"/>
                  <a:pt x="63155" y="26680"/>
                  <a:pt x="62970" y="31609"/>
                </a:cubicBezTo>
                <a:cubicBezTo>
                  <a:pt x="62847" y="36538"/>
                  <a:pt x="64264" y="41898"/>
                  <a:pt x="69563" y="45349"/>
                </a:cubicBezTo>
                <a:cubicBezTo>
                  <a:pt x="73005" y="47564"/>
                  <a:pt x="77580" y="48553"/>
                  <a:pt x="82312" y="48553"/>
                </a:cubicBezTo>
                <a:cubicBezTo>
                  <a:pt x="88505" y="48553"/>
                  <a:pt x="94967" y="46857"/>
                  <a:pt x="99507" y="43993"/>
                </a:cubicBezTo>
                <a:cubicBezTo>
                  <a:pt x="107579" y="38941"/>
                  <a:pt x="110906" y="31362"/>
                  <a:pt x="112508" y="24030"/>
                </a:cubicBezTo>
                <a:cubicBezTo>
                  <a:pt x="113987" y="17253"/>
                  <a:pt x="112262" y="3821"/>
                  <a:pt x="1038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4"/>
          <p:cNvSpPr/>
          <p:nvPr/>
        </p:nvSpPr>
        <p:spPr>
          <a:xfrm rot="10800000">
            <a:off x="3105740" y="-321877"/>
            <a:ext cx="2419310" cy="8618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4"/>
          <p:cNvSpPr/>
          <p:nvPr/>
        </p:nvSpPr>
        <p:spPr>
          <a:xfrm rot="-5400000">
            <a:off x="5094113" y="-676765"/>
            <a:ext cx="969192" cy="1790903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4"/>
          <p:cNvSpPr/>
          <p:nvPr/>
        </p:nvSpPr>
        <p:spPr>
          <a:xfrm rot="5400000">
            <a:off x="6553938" y="4582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4"/>
          <p:cNvSpPr/>
          <p:nvPr/>
        </p:nvSpPr>
        <p:spPr>
          <a:xfrm rot="5400000">
            <a:off x="4522788" y="6493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4"/>
          <p:cNvSpPr/>
          <p:nvPr/>
        </p:nvSpPr>
        <p:spPr>
          <a:xfrm rot="5400000">
            <a:off x="8054788" y="9383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4"/>
          <p:cNvSpPr/>
          <p:nvPr/>
        </p:nvSpPr>
        <p:spPr>
          <a:xfrm rot="5400000">
            <a:off x="2853363" y="301738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4"/>
          <p:cNvSpPr/>
          <p:nvPr/>
        </p:nvSpPr>
        <p:spPr>
          <a:xfrm rot="5400000">
            <a:off x="2401288" y="53983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4"/>
          <p:cNvSpPr/>
          <p:nvPr/>
        </p:nvSpPr>
        <p:spPr>
          <a:xfrm rot="10800000">
            <a:off x="1820973" y="3982367"/>
            <a:ext cx="5577954" cy="1242133"/>
          </a:xfrm>
          <a:custGeom>
            <a:avLst/>
            <a:gdLst/>
            <a:ahLst/>
            <a:cxnLst/>
            <a:rect l="l" t="t" r="r" b="b"/>
            <a:pathLst>
              <a:path w="113987" h="48554" extrusionOk="0">
                <a:moveTo>
                  <a:pt x="1" y="1"/>
                </a:moveTo>
                <a:cubicBezTo>
                  <a:pt x="1664" y="4622"/>
                  <a:pt x="7395" y="8627"/>
                  <a:pt x="14480" y="9243"/>
                </a:cubicBezTo>
                <a:cubicBezTo>
                  <a:pt x="15269" y="9310"/>
                  <a:pt x="16057" y="9341"/>
                  <a:pt x="16844" y="9341"/>
                </a:cubicBezTo>
                <a:cubicBezTo>
                  <a:pt x="26954" y="9341"/>
                  <a:pt x="36902" y="4191"/>
                  <a:pt x="46543" y="4191"/>
                </a:cubicBezTo>
                <a:cubicBezTo>
                  <a:pt x="48520" y="4191"/>
                  <a:pt x="50484" y="4408"/>
                  <a:pt x="52434" y="4930"/>
                </a:cubicBezTo>
                <a:cubicBezTo>
                  <a:pt x="59335" y="6717"/>
                  <a:pt x="63032" y="11831"/>
                  <a:pt x="63833" y="16760"/>
                </a:cubicBezTo>
                <a:cubicBezTo>
                  <a:pt x="64634" y="21750"/>
                  <a:pt x="63155" y="26680"/>
                  <a:pt x="62970" y="31609"/>
                </a:cubicBezTo>
                <a:cubicBezTo>
                  <a:pt x="62847" y="36538"/>
                  <a:pt x="64264" y="41898"/>
                  <a:pt x="69563" y="45349"/>
                </a:cubicBezTo>
                <a:cubicBezTo>
                  <a:pt x="73005" y="47564"/>
                  <a:pt x="77580" y="48553"/>
                  <a:pt x="82312" y="48553"/>
                </a:cubicBezTo>
                <a:cubicBezTo>
                  <a:pt x="88505" y="48553"/>
                  <a:pt x="94967" y="46857"/>
                  <a:pt x="99507" y="43993"/>
                </a:cubicBezTo>
                <a:cubicBezTo>
                  <a:pt x="107579" y="38941"/>
                  <a:pt x="110906" y="31362"/>
                  <a:pt x="112508" y="24030"/>
                </a:cubicBezTo>
                <a:cubicBezTo>
                  <a:pt x="113987" y="17253"/>
                  <a:pt x="112262" y="3821"/>
                  <a:pt x="1038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4"/>
          <p:cNvSpPr/>
          <p:nvPr/>
        </p:nvSpPr>
        <p:spPr>
          <a:xfrm>
            <a:off x="4175688" y="4603443"/>
            <a:ext cx="2419310" cy="8618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4"/>
          <p:cNvSpPr/>
          <p:nvPr/>
        </p:nvSpPr>
        <p:spPr>
          <a:xfrm rot="5400000">
            <a:off x="3798057" y="3940705"/>
            <a:ext cx="969192" cy="1790903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4"/>
          <p:cNvSpPr/>
          <p:nvPr/>
        </p:nvSpPr>
        <p:spPr>
          <a:xfrm rot="-5400000">
            <a:off x="2853375" y="436303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4"/>
          <p:cNvSpPr/>
          <p:nvPr/>
        </p:nvSpPr>
        <p:spPr>
          <a:xfrm rot="-5400000">
            <a:off x="5079550" y="4395431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4"/>
          <p:cNvSpPr/>
          <p:nvPr/>
        </p:nvSpPr>
        <p:spPr>
          <a:xfrm rot="-5400000">
            <a:off x="1555000" y="4841556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4"/>
          <p:cNvSpPr/>
          <p:nvPr/>
        </p:nvSpPr>
        <p:spPr>
          <a:xfrm rot="-5400000">
            <a:off x="6683875" y="4678206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4"/>
          <p:cNvSpPr/>
          <p:nvPr/>
        </p:nvSpPr>
        <p:spPr>
          <a:xfrm rot="-5400000">
            <a:off x="7201050" y="4504906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3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5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15" name="Google Shape;215;p15"/>
          <p:cNvSpPr txBox="1">
            <a:spLocks noGrp="1"/>
          </p:cNvSpPr>
          <p:nvPr>
            <p:ph type="title" idx="2" hasCustomPrompt="1"/>
          </p:nvPr>
        </p:nvSpPr>
        <p:spPr>
          <a:xfrm>
            <a:off x="884798" y="1499138"/>
            <a:ext cx="3200400" cy="61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16" name="Google Shape;216;p15"/>
          <p:cNvSpPr txBox="1">
            <a:spLocks noGrp="1"/>
          </p:cNvSpPr>
          <p:nvPr>
            <p:ph type="subTitle" idx="1"/>
          </p:nvPr>
        </p:nvSpPr>
        <p:spPr>
          <a:xfrm>
            <a:off x="1099425" y="2130913"/>
            <a:ext cx="2771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15"/>
          <p:cNvSpPr txBox="1">
            <a:spLocks noGrp="1"/>
          </p:cNvSpPr>
          <p:nvPr>
            <p:ph type="title" idx="3" hasCustomPrompt="1"/>
          </p:nvPr>
        </p:nvSpPr>
        <p:spPr>
          <a:xfrm>
            <a:off x="5058798" y="1499138"/>
            <a:ext cx="3200400" cy="61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18" name="Google Shape;218;p15"/>
          <p:cNvSpPr txBox="1">
            <a:spLocks noGrp="1"/>
          </p:cNvSpPr>
          <p:nvPr>
            <p:ph type="subTitle" idx="4"/>
          </p:nvPr>
        </p:nvSpPr>
        <p:spPr>
          <a:xfrm>
            <a:off x="5273425" y="2130925"/>
            <a:ext cx="2771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15"/>
          <p:cNvSpPr txBox="1">
            <a:spLocks noGrp="1"/>
          </p:cNvSpPr>
          <p:nvPr>
            <p:ph type="title" idx="5" hasCustomPrompt="1"/>
          </p:nvPr>
        </p:nvSpPr>
        <p:spPr>
          <a:xfrm>
            <a:off x="2971798" y="3109475"/>
            <a:ext cx="3200400" cy="61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20" name="Google Shape;220;p15"/>
          <p:cNvSpPr txBox="1">
            <a:spLocks noGrp="1"/>
          </p:cNvSpPr>
          <p:nvPr>
            <p:ph type="subTitle" idx="6"/>
          </p:nvPr>
        </p:nvSpPr>
        <p:spPr>
          <a:xfrm>
            <a:off x="3186425" y="3740725"/>
            <a:ext cx="2771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15"/>
          <p:cNvSpPr/>
          <p:nvPr/>
        </p:nvSpPr>
        <p:spPr>
          <a:xfrm rot="10800000" flipH="1">
            <a:off x="6626826" y="3797502"/>
            <a:ext cx="2810674" cy="1198053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5"/>
          <p:cNvSpPr/>
          <p:nvPr/>
        </p:nvSpPr>
        <p:spPr>
          <a:xfrm rot="10800000" flipH="1">
            <a:off x="6287025" y="4590289"/>
            <a:ext cx="2860647" cy="75161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5"/>
          <p:cNvSpPr/>
          <p:nvPr/>
        </p:nvSpPr>
        <p:spPr>
          <a:xfrm flipH="1">
            <a:off x="6239900" y="47422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5"/>
          <p:cNvSpPr/>
          <p:nvPr/>
        </p:nvSpPr>
        <p:spPr>
          <a:xfrm flipH="1">
            <a:off x="7868588" y="4484088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5"/>
          <p:cNvSpPr/>
          <p:nvPr/>
        </p:nvSpPr>
        <p:spPr>
          <a:xfrm flipH="1">
            <a:off x="7496815" y="4087142"/>
            <a:ext cx="1990610" cy="1054010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5"/>
          <p:cNvSpPr/>
          <p:nvPr/>
        </p:nvSpPr>
        <p:spPr>
          <a:xfrm flipH="1">
            <a:off x="8130075" y="408715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5"/>
          <p:cNvSpPr/>
          <p:nvPr/>
        </p:nvSpPr>
        <p:spPr>
          <a:xfrm flipH="1">
            <a:off x="8852338" y="3444788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5"/>
          <p:cNvSpPr/>
          <p:nvPr/>
        </p:nvSpPr>
        <p:spPr>
          <a:xfrm flipH="1">
            <a:off x="-249101" y="82083"/>
            <a:ext cx="2810674" cy="1198053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5"/>
          <p:cNvSpPr/>
          <p:nvPr/>
        </p:nvSpPr>
        <p:spPr>
          <a:xfrm flipH="1">
            <a:off x="40728" y="-264262"/>
            <a:ext cx="2860647" cy="75161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5"/>
          <p:cNvSpPr/>
          <p:nvPr/>
        </p:nvSpPr>
        <p:spPr>
          <a:xfrm rot="10800000" flipH="1">
            <a:off x="1156313" y="4300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5"/>
          <p:cNvSpPr/>
          <p:nvPr/>
        </p:nvSpPr>
        <p:spPr>
          <a:xfrm rot="10800000" flipH="1">
            <a:off x="-299025" y="-63514"/>
            <a:ext cx="1990610" cy="1054010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5"/>
          <p:cNvSpPr/>
          <p:nvPr/>
        </p:nvSpPr>
        <p:spPr>
          <a:xfrm rot="10800000" flipH="1">
            <a:off x="959925" y="89178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5"/>
          <p:cNvSpPr/>
          <p:nvPr/>
        </p:nvSpPr>
        <p:spPr>
          <a:xfrm flipH="1">
            <a:off x="2802975" y="2321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5"/>
          <p:cNvSpPr/>
          <p:nvPr/>
        </p:nvSpPr>
        <p:spPr>
          <a:xfrm rot="10800000" flipH="1">
            <a:off x="172563" y="14693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2"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>
            <a:spLocks noGrp="1"/>
          </p:cNvSpPr>
          <p:nvPr>
            <p:ph type="title"/>
          </p:nvPr>
        </p:nvSpPr>
        <p:spPr>
          <a:xfrm>
            <a:off x="2129125" y="363275"/>
            <a:ext cx="4885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37" name="Google Shape;237;p16"/>
          <p:cNvSpPr/>
          <p:nvPr/>
        </p:nvSpPr>
        <p:spPr>
          <a:xfrm flipH="1">
            <a:off x="-141518" y="-118290"/>
            <a:ext cx="3204343" cy="1651139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6"/>
          <p:cNvSpPr/>
          <p:nvPr/>
        </p:nvSpPr>
        <p:spPr>
          <a:xfrm rot="10800000" flipH="1">
            <a:off x="-241297" y="-72669"/>
            <a:ext cx="2420522" cy="1034218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6"/>
          <p:cNvSpPr/>
          <p:nvPr/>
        </p:nvSpPr>
        <p:spPr>
          <a:xfrm rot="-10484947">
            <a:off x="-697915" y="-411807"/>
            <a:ext cx="1843431" cy="8692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6"/>
          <p:cNvSpPr/>
          <p:nvPr/>
        </p:nvSpPr>
        <p:spPr>
          <a:xfrm rot="10800000" flipH="1">
            <a:off x="1759263" y="45824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6"/>
          <p:cNvSpPr/>
          <p:nvPr/>
        </p:nvSpPr>
        <p:spPr>
          <a:xfrm rot="10800000" flipH="1">
            <a:off x="869351" y="69715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6"/>
          <p:cNvSpPr/>
          <p:nvPr/>
        </p:nvSpPr>
        <p:spPr>
          <a:xfrm rot="10800000" flipH="1">
            <a:off x="91151" y="126233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6"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9"/>
          <p:cNvSpPr txBox="1">
            <a:spLocks noGrp="1"/>
          </p:cNvSpPr>
          <p:nvPr>
            <p:ph type="title"/>
          </p:nvPr>
        </p:nvSpPr>
        <p:spPr>
          <a:xfrm>
            <a:off x="3145775" y="363275"/>
            <a:ext cx="285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82" name="Google Shape;282;p19"/>
          <p:cNvSpPr txBox="1">
            <a:spLocks noGrp="1"/>
          </p:cNvSpPr>
          <p:nvPr>
            <p:ph type="subTitle" idx="1"/>
          </p:nvPr>
        </p:nvSpPr>
        <p:spPr>
          <a:xfrm>
            <a:off x="3328941" y="190447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83" name="Google Shape;283;p19"/>
          <p:cNvSpPr txBox="1">
            <a:spLocks noGrp="1"/>
          </p:cNvSpPr>
          <p:nvPr>
            <p:ph type="subTitle" idx="2"/>
          </p:nvPr>
        </p:nvSpPr>
        <p:spPr>
          <a:xfrm>
            <a:off x="3610941" y="2223600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4" name="Google Shape;284;p19"/>
          <p:cNvSpPr txBox="1">
            <a:spLocks noGrp="1"/>
          </p:cNvSpPr>
          <p:nvPr>
            <p:ph type="subTitle" idx="3"/>
          </p:nvPr>
        </p:nvSpPr>
        <p:spPr>
          <a:xfrm>
            <a:off x="659663" y="190447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85" name="Google Shape;285;p19"/>
          <p:cNvSpPr txBox="1">
            <a:spLocks noGrp="1"/>
          </p:cNvSpPr>
          <p:nvPr>
            <p:ph type="subTitle" idx="4"/>
          </p:nvPr>
        </p:nvSpPr>
        <p:spPr>
          <a:xfrm>
            <a:off x="941663" y="2223600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6" name="Google Shape;286;p19"/>
          <p:cNvSpPr txBox="1">
            <a:spLocks noGrp="1"/>
          </p:cNvSpPr>
          <p:nvPr>
            <p:ph type="subTitle" idx="5"/>
          </p:nvPr>
        </p:nvSpPr>
        <p:spPr>
          <a:xfrm>
            <a:off x="3328941" y="381450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87" name="Google Shape;287;p19"/>
          <p:cNvSpPr txBox="1">
            <a:spLocks noGrp="1"/>
          </p:cNvSpPr>
          <p:nvPr>
            <p:ph type="subTitle" idx="6"/>
          </p:nvPr>
        </p:nvSpPr>
        <p:spPr>
          <a:xfrm>
            <a:off x="3610941" y="4133628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19"/>
          <p:cNvSpPr txBox="1">
            <a:spLocks noGrp="1"/>
          </p:cNvSpPr>
          <p:nvPr>
            <p:ph type="subTitle" idx="7"/>
          </p:nvPr>
        </p:nvSpPr>
        <p:spPr>
          <a:xfrm>
            <a:off x="659663" y="381450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89" name="Google Shape;289;p19"/>
          <p:cNvSpPr txBox="1">
            <a:spLocks noGrp="1"/>
          </p:cNvSpPr>
          <p:nvPr>
            <p:ph type="subTitle" idx="8"/>
          </p:nvPr>
        </p:nvSpPr>
        <p:spPr>
          <a:xfrm>
            <a:off x="941663" y="4133628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0" name="Google Shape;290;p19"/>
          <p:cNvSpPr txBox="1">
            <a:spLocks noGrp="1"/>
          </p:cNvSpPr>
          <p:nvPr>
            <p:ph type="subTitle" idx="9"/>
          </p:nvPr>
        </p:nvSpPr>
        <p:spPr>
          <a:xfrm>
            <a:off x="5998216" y="190447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91" name="Google Shape;291;p19"/>
          <p:cNvSpPr txBox="1">
            <a:spLocks noGrp="1"/>
          </p:cNvSpPr>
          <p:nvPr>
            <p:ph type="subTitle" idx="13"/>
          </p:nvPr>
        </p:nvSpPr>
        <p:spPr>
          <a:xfrm>
            <a:off x="6280216" y="2223600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2" name="Google Shape;292;p19"/>
          <p:cNvSpPr txBox="1">
            <a:spLocks noGrp="1"/>
          </p:cNvSpPr>
          <p:nvPr>
            <p:ph type="subTitle" idx="14"/>
          </p:nvPr>
        </p:nvSpPr>
        <p:spPr>
          <a:xfrm>
            <a:off x="5998216" y="381450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93" name="Google Shape;293;p19"/>
          <p:cNvSpPr txBox="1">
            <a:spLocks noGrp="1"/>
          </p:cNvSpPr>
          <p:nvPr>
            <p:ph type="subTitle" idx="15"/>
          </p:nvPr>
        </p:nvSpPr>
        <p:spPr>
          <a:xfrm>
            <a:off x="6280216" y="4133628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19"/>
          <p:cNvSpPr/>
          <p:nvPr/>
        </p:nvSpPr>
        <p:spPr>
          <a:xfrm>
            <a:off x="5587299" y="-209550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19"/>
          <p:cNvSpPr/>
          <p:nvPr/>
        </p:nvSpPr>
        <p:spPr>
          <a:xfrm rot="10800000" flipH="1">
            <a:off x="6906325" y="-525151"/>
            <a:ext cx="2379314" cy="972101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9"/>
          <p:cNvSpPr/>
          <p:nvPr/>
        </p:nvSpPr>
        <p:spPr>
          <a:xfrm rot="-3279262">
            <a:off x="7901589" y="-973008"/>
            <a:ext cx="1404819" cy="2093810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19"/>
          <p:cNvSpPr/>
          <p:nvPr/>
        </p:nvSpPr>
        <p:spPr>
          <a:xfrm rot="10800000">
            <a:off x="6406991" y="11359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19"/>
          <p:cNvSpPr/>
          <p:nvPr/>
        </p:nvSpPr>
        <p:spPr>
          <a:xfrm rot="10800000">
            <a:off x="8154416" y="34986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9"/>
          <p:cNvSpPr/>
          <p:nvPr/>
        </p:nvSpPr>
        <p:spPr>
          <a:xfrm rot="10800000">
            <a:off x="7681066" y="739068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19"/>
          <p:cNvSpPr/>
          <p:nvPr/>
        </p:nvSpPr>
        <p:spPr>
          <a:xfrm flipH="1">
            <a:off x="-3333926" y="-210750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19"/>
          <p:cNvSpPr/>
          <p:nvPr/>
        </p:nvSpPr>
        <p:spPr>
          <a:xfrm rot="10800000">
            <a:off x="-142195" y="-526351"/>
            <a:ext cx="2379314" cy="972101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19"/>
          <p:cNvSpPr/>
          <p:nvPr/>
        </p:nvSpPr>
        <p:spPr>
          <a:xfrm rot="3279262" flipH="1">
            <a:off x="-162965" y="-974208"/>
            <a:ext cx="1404819" cy="2093810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19"/>
          <p:cNvSpPr/>
          <p:nvPr/>
        </p:nvSpPr>
        <p:spPr>
          <a:xfrm rot="10800000" flipH="1">
            <a:off x="2572953" y="11239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19"/>
          <p:cNvSpPr/>
          <p:nvPr/>
        </p:nvSpPr>
        <p:spPr>
          <a:xfrm rot="10800000" flipH="1">
            <a:off x="890628" y="34866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9"/>
          <p:cNvSpPr/>
          <p:nvPr/>
        </p:nvSpPr>
        <p:spPr>
          <a:xfrm rot="10800000" flipH="1">
            <a:off x="201303" y="105274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19"/>
          <p:cNvSpPr/>
          <p:nvPr/>
        </p:nvSpPr>
        <p:spPr>
          <a:xfrm rot="10800000" flipH="1">
            <a:off x="1363978" y="737868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9"/>
          <p:cNvSpPr/>
          <p:nvPr/>
        </p:nvSpPr>
        <p:spPr>
          <a:xfrm rot="10800000">
            <a:off x="8843741" y="105394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7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0"/>
          <p:cNvSpPr txBox="1">
            <a:spLocks noGrp="1"/>
          </p:cNvSpPr>
          <p:nvPr>
            <p:ph type="title"/>
          </p:nvPr>
        </p:nvSpPr>
        <p:spPr>
          <a:xfrm>
            <a:off x="1543350" y="363275"/>
            <a:ext cx="6057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0" name="Google Shape;310;p20"/>
          <p:cNvSpPr txBox="1">
            <a:spLocks noGrp="1"/>
          </p:cNvSpPr>
          <p:nvPr>
            <p:ph type="subTitle" idx="1"/>
          </p:nvPr>
        </p:nvSpPr>
        <p:spPr>
          <a:xfrm>
            <a:off x="4875632" y="190447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11" name="Google Shape;311;p20"/>
          <p:cNvSpPr txBox="1">
            <a:spLocks noGrp="1"/>
          </p:cNvSpPr>
          <p:nvPr>
            <p:ph type="subTitle" idx="2"/>
          </p:nvPr>
        </p:nvSpPr>
        <p:spPr>
          <a:xfrm>
            <a:off x="5157563" y="2223600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2" name="Google Shape;312;p20"/>
          <p:cNvSpPr txBox="1">
            <a:spLocks noGrp="1"/>
          </p:cNvSpPr>
          <p:nvPr>
            <p:ph type="subTitle" idx="3"/>
          </p:nvPr>
        </p:nvSpPr>
        <p:spPr>
          <a:xfrm>
            <a:off x="1782263" y="190447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13" name="Google Shape;313;p20"/>
          <p:cNvSpPr txBox="1">
            <a:spLocks noGrp="1"/>
          </p:cNvSpPr>
          <p:nvPr>
            <p:ph type="subTitle" idx="4"/>
          </p:nvPr>
        </p:nvSpPr>
        <p:spPr>
          <a:xfrm>
            <a:off x="2064375" y="2223600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4" name="Google Shape;314;p20"/>
          <p:cNvSpPr txBox="1">
            <a:spLocks noGrp="1"/>
          </p:cNvSpPr>
          <p:nvPr>
            <p:ph type="subTitle" idx="5"/>
          </p:nvPr>
        </p:nvSpPr>
        <p:spPr>
          <a:xfrm>
            <a:off x="4875600" y="381450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15" name="Google Shape;315;p20"/>
          <p:cNvSpPr txBox="1">
            <a:spLocks noGrp="1"/>
          </p:cNvSpPr>
          <p:nvPr>
            <p:ph type="subTitle" idx="6"/>
          </p:nvPr>
        </p:nvSpPr>
        <p:spPr>
          <a:xfrm>
            <a:off x="5157563" y="4133628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6" name="Google Shape;316;p20"/>
          <p:cNvSpPr txBox="1">
            <a:spLocks noGrp="1"/>
          </p:cNvSpPr>
          <p:nvPr>
            <p:ph type="subTitle" idx="7"/>
          </p:nvPr>
        </p:nvSpPr>
        <p:spPr>
          <a:xfrm>
            <a:off x="1782263" y="381450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17" name="Google Shape;317;p20"/>
          <p:cNvSpPr txBox="1">
            <a:spLocks noGrp="1"/>
          </p:cNvSpPr>
          <p:nvPr>
            <p:ph type="subTitle" idx="8"/>
          </p:nvPr>
        </p:nvSpPr>
        <p:spPr>
          <a:xfrm>
            <a:off x="2064375" y="4133628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8" name="Google Shape;318;p20"/>
          <p:cNvSpPr/>
          <p:nvPr/>
        </p:nvSpPr>
        <p:spPr>
          <a:xfrm rot="-5400000" flipH="1">
            <a:off x="-3096997" y="2192121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20"/>
          <p:cNvSpPr/>
          <p:nvPr/>
        </p:nvSpPr>
        <p:spPr>
          <a:xfrm rot="5400000">
            <a:off x="-1921300" y="3098438"/>
            <a:ext cx="4271825" cy="1177450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0"/>
          <p:cNvSpPr/>
          <p:nvPr/>
        </p:nvSpPr>
        <p:spPr>
          <a:xfrm rot="147" flipH="1">
            <a:off x="-401896" y="3180097"/>
            <a:ext cx="1404839" cy="2093848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20"/>
          <p:cNvSpPr/>
          <p:nvPr/>
        </p:nvSpPr>
        <p:spPr>
          <a:xfrm rot="-5400000" flipH="1">
            <a:off x="839461" y="386456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0"/>
          <p:cNvSpPr/>
          <p:nvPr/>
        </p:nvSpPr>
        <p:spPr>
          <a:xfrm rot="-5400000" flipH="1">
            <a:off x="376511" y="1084989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20"/>
          <p:cNvSpPr/>
          <p:nvPr/>
        </p:nvSpPr>
        <p:spPr>
          <a:xfrm rot="-5400000" flipH="1">
            <a:off x="948986" y="173088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0"/>
          <p:cNvSpPr/>
          <p:nvPr/>
        </p:nvSpPr>
        <p:spPr>
          <a:xfrm rot="5400000" flipH="1">
            <a:off x="5330692" y="2192121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0"/>
          <p:cNvSpPr/>
          <p:nvPr/>
        </p:nvSpPr>
        <p:spPr>
          <a:xfrm rot="-5400000">
            <a:off x="6773240" y="988358"/>
            <a:ext cx="4271825" cy="1177450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0"/>
          <p:cNvSpPr/>
          <p:nvPr/>
        </p:nvSpPr>
        <p:spPr>
          <a:xfrm rot="-10799853" flipH="1">
            <a:off x="8120822" y="-9700"/>
            <a:ext cx="1404839" cy="2093848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20"/>
          <p:cNvSpPr/>
          <p:nvPr/>
        </p:nvSpPr>
        <p:spPr>
          <a:xfrm rot="5400000" flipH="1">
            <a:off x="7855079" y="511882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20"/>
          <p:cNvSpPr/>
          <p:nvPr/>
        </p:nvSpPr>
        <p:spPr>
          <a:xfrm rot="5400000" flipH="1">
            <a:off x="8120804" y="1236182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20"/>
          <p:cNvSpPr/>
          <p:nvPr/>
        </p:nvSpPr>
        <p:spPr>
          <a:xfrm rot="5400000" flipH="1">
            <a:off x="8583754" y="4015757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20"/>
          <p:cNvSpPr/>
          <p:nvPr/>
        </p:nvSpPr>
        <p:spPr>
          <a:xfrm rot="5400000" flipH="1">
            <a:off x="8076379" y="3434657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20"/>
          <p:cNvSpPr/>
          <p:nvPr/>
        </p:nvSpPr>
        <p:spPr>
          <a:xfrm rot="-5400000" flipH="1">
            <a:off x="1170286" y="465366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8"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1"/>
          <p:cNvSpPr txBox="1">
            <a:spLocks noGrp="1"/>
          </p:cNvSpPr>
          <p:nvPr>
            <p:ph type="title"/>
          </p:nvPr>
        </p:nvSpPr>
        <p:spPr>
          <a:xfrm flipH="1">
            <a:off x="959002" y="2019725"/>
            <a:ext cx="3931200" cy="6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9pPr>
          </a:lstStyle>
          <a:p>
            <a:endParaRPr/>
          </a:p>
        </p:txBody>
      </p:sp>
      <p:sp>
        <p:nvSpPr>
          <p:cNvPr id="334" name="Google Shape;334;p21"/>
          <p:cNvSpPr txBox="1">
            <a:spLocks noGrp="1"/>
          </p:cNvSpPr>
          <p:nvPr>
            <p:ph type="subTitle" idx="1"/>
          </p:nvPr>
        </p:nvSpPr>
        <p:spPr>
          <a:xfrm flipH="1">
            <a:off x="959090" y="2565775"/>
            <a:ext cx="2998800" cy="55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Josefin Sans"/>
              <a:buNone/>
              <a:defRPr sz="15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5" name="Google Shape;335;p21"/>
          <p:cNvSpPr/>
          <p:nvPr/>
        </p:nvSpPr>
        <p:spPr>
          <a:xfrm rot="-132439" flipH="1">
            <a:off x="305871" y="-39916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21"/>
          <p:cNvSpPr/>
          <p:nvPr/>
        </p:nvSpPr>
        <p:spPr>
          <a:xfrm flipH="1">
            <a:off x="402459" y="-132676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21"/>
          <p:cNvSpPr/>
          <p:nvPr/>
        </p:nvSpPr>
        <p:spPr>
          <a:xfrm rot="10800000" flipH="1">
            <a:off x="-272112" y="-10878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21"/>
          <p:cNvSpPr/>
          <p:nvPr/>
        </p:nvSpPr>
        <p:spPr>
          <a:xfrm rot="10800000" flipH="1">
            <a:off x="402451" y="1086487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1"/>
          <p:cNvSpPr/>
          <p:nvPr/>
        </p:nvSpPr>
        <p:spPr>
          <a:xfrm rot="10800000" flipH="1">
            <a:off x="1153051" y="648062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21"/>
          <p:cNvSpPr/>
          <p:nvPr/>
        </p:nvSpPr>
        <p:spPr>
          <a:xfrm rot="10800000" flipH="1">
            <a:off x="2859751" y="301212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21"/>
          <p:cNvSpPr/>
          <p:nvPr/>
        </p:nvSpPr>
        <p:spPr>
          <a:xfrm rot="-10667561">
            <a:off x="305871" y="4393835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21"/>
          <p:cNvSpPr/>
          <p:nvPr/>
        </p:nvSpPr>
        <p:spPr>
          <a:xfrm rot="10800000">
            <a:off x="402459" y="4301097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21"/>
          <p:cNvSpPr/>
          <p:nvPr/>
        </p:nvSpPr>
        <p:spPr>
          <a:xfrm>
            <a:off x="-272112" y="4156612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1"/>
          <p:cNvSpPr/>
          <p:nvPr/>
        </p:nvSpPr>
        <p:spPr>
          <a:xfrm>
            <a:off x="402451" y="394969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21"/>
          <p:cNvSpPr/>
          <p:nvPr/>
        </p:nvSpPr>
        <p:spPr>
          <a:xfrm>
            <a:off x="1153051" y="438812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1"/>
          <p:cNvSpPr/>
          <p:nvPr/>
        </p:nvSpPr>
        <p:spPr>
          <a:xfrm>
            <a:off x="2859751" y="473497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21"/>
          <p:cNvSpPr/>
          <p:nvPr/>
        </p:nvSpPr>
        <p:spPr>
          <a:xfrm>
            <a:off x="5246676" y="481827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21"/>
          <p:cNvSpPr/>
          <p:nvPr/>
        </p:nvSpPr>
        <p:spPr>
          <a:xfrm rot="10800000" flipH="1">
            <a:off x="5246676" y="153112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CUSTOM_7_1"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2"/>
          <p:cNvSpPr txBox="1">
            <a:spLocks noGrp="1"/>
          </p:cNvSpPr>
          <p:nvPr>
            <p:ph type="title"/>
          </p:nvPr>
        </p:nvSpPr>
        <p:spPr>
          <a:xfrm>
            <a:off x="2693850" y="363275"/>
            <a:ext cx="3756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22"/>
          <p:cNvSpPr txBox="1">
            <a:spLocks noGrp="1"/>
          </p:cNvSpPr>
          <p:nvPr>
            <p:ph type="subTitle" idx="1"/>
          </p:nvPr>
        </p:nvSpPr>
        <p:spPr>
          <a:xfrm>
            <a:off x="4655852" y="1414900"/>
            <a:ext cx="30453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52" name="Google Shape;352;p22"/>
          <p:cNvSpPr txBox="1">
            <a:spLocks noGrp="1"/>
          </p:cNvSpPr>
          <p:nvPr>
            <p:ph type="subTitle" idx="2"/>
          </p:nvPr>
        </p:nvSpPr>
        <p:spPr>
          <a:xfrm>
            <a:off x="4958476" y="1734025"/>
            <a:ext cx="2439900" cy="10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3" name="Google Shape;353;p22"/>
          <p:cNvSpPr txBox="1">
            <a:spLocks noGrp="1"/>
          </p:cNvSpPr>
          <p:nvPr>
            <p:ph type="subTitle" idx="3"/>
          </p:nvPr>
        </p:nvSpPr>
        <p:spPr>
          <a:xfrm>
            <a:off x="1442838" y="1414900"/>
            <a:ext cx="30453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54" name="Google Shape;354;p22"/>
          <p:cNvSpPr txBox="1">
            <a:spLocks noGrp="1"/>
          </p:cNvSpPr>
          <p:nvPr>
            <p:ph type="subTitle" idx="4"/>
          </p:nvPr>
        </p:nvSpPr>
        <p:spPr>
          <a:xfrm>
            <a:off x="1745688" y="1734025"/>
            <a:ext cx="2439900" cy="10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22"/>
          <p:cNvSpPr txBox="1">
            <a:spLocks noGrp="1"/>
          </p:cNvSpPr>
          <p:nvPr>
            <p:ph type="subTitle" idx="5"/>
          </p:nvPr>
        </p:nvSpPr>
        <p:spPr>
          <a:xfrm>
            <a:off x="4655812" y="3160150"/>
            <a:ext cx="30453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56" name="Google Shape;356;p22"/>
          <p:cNvSpPr txBox="1">
            <a:spLocks noGrp="1"/>
          </p:cNvSpPr>
          <p:nvPr>
            <p:ph type="subTitle" idx="6"/>
          </p:nvPr>
        </p:nvSpPr>
        <p:spPr>
          <a:xfrm>
            <a:off x="4958476" y="3479274"/>
            <a:ext cx="2439900" cy="10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7" name="Google Shape;357;p22"/>
          <p:cNvSpPr txBox="1">
            <a:spLocks noGrp="1"/>
          </p:cNvSpPr>
          <p:nvPr>
            <p:ph type="subTitle" idx="7"/>
          </p:nvPr>
        </p:nvSpPr>
        <p:spPr>
          <a:xfrm>
            <a:off x="1442838" y="3160150"/>
            <a:ext cx="30453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58" name="Google Shape;358;p22"/>
          <p:cNvSpPr txBox="1">
            <a:spLocks noGrp="1"/>
          </p:cNvSpPr>
          <p:nvPr>
            <p:ph type="subTitle" idx="8"/>
          </p:nvPr>
        </p:nvSpPr>
        <p:spPr>
          <a:xfrm>
            <a:off x="1745688" y="3479274"/>
            <a:ext cx="2439900" cy="10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9" name="Google Shape;359;p22"/>
          <p:cNvSpPr/>
          <p:nvPr/>
        </p:nvSpPr>
        <p:spPr>
          <a:xfrm rot="-5532439" flipH="1">
            <a:off x="-2045052" y="2322174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22"/>
          <p:cNvSpPr/>
          <p:nvPr/>
        </p:nvSpPr>
        <p:spPr>
          <a:xfrm rot="-5400000" flipH="1">
            <a:off x="-832519" y="2826431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2"/>
          <p:cNvSpPr/>
          <p:nvPr/>
        </p:nvSpPr>
        <p:spPr>
          <a:xfrm rot="5400000" flipH="1">
            <a:off x="-551012" y="3638024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2"/>
          <p:cNvSpPr/>
          <p:nvPr/>
        </p:nvSpPr>
        <p:spPr>
          <a:xfrm rot="5400000" flipH="1">
            <a:off x="1100376" y="4407937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22"/>
          <p:cNvSpPr/>
          <p:nvPr/>
        </p:nvSpPr>
        <p:spPr>
          <a:xfrm rot="5400000" flipH="1">
            <a:off x="661951" y="3657337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2"/>
          <p:cNvSpPr/>
          <p:nvPr/>
        </p:nvSpPr>
        <p:spPr>
          <a:xfrm rot="5400000" flipH="1">
            <a:off x="315101" y="1950637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22"/>
          <p:cNvSpPr/>
          <p:nvPr/>
        </p:nvSpPr>
        <p:spPr>
          <a:xfrm rot="5400000" flipH="1">
            <a:off x="458251" y="248212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22"/>
          <p:cNvSpPr/>
          <p:nvPr/>
        </p:nvSpPr>
        <p:spPr>
          <a:xfrm rot="5267561" flipH="1">
            <a:off x="6370324" y="1912069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22"/>
          <p:cNvSpPr/>
          <p:nvPr/>
        </p:nvSpPr>
        <p:spPr>
          <a:xfrm rot="5400000" flipH="1">
            <a:off x="7582879" y="1222315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22"/>
          <p:cNvSpPr/>
          <p:nvPr/>
        </p:nvSpPr>
        <p:spPr>
          <a:xfrm rot="-5400000" flipH="1">
            <a:off x="7598103" y="388035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22"/>
          <p:cNvSpPr/>
          <p:nvPr/>
        </p:nvSpPr>
        <p:spPr>
          <a:xfrm rot="-5400000" flipH="1">
            <a:off x="7945213" y="508574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2"/>
          <p:cNvSpPr/>
          <p:nvPr/>
        </p:nvSpPr>
        <p:spPr>
          <a:xfrm rot="-5400000" flipH="1">
            <a:off x="8383638" y="125917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22"/>
          <p:cNvSpPr/>
          <p:nvPr/>
        </p:nvSpPr>
        <p:spPr>
          <a:xfrm rot="-5400000" flipH="1">
            <a:off x="8730488" y="296587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22"/>
          <p:cNvSpPr/>
          <p:nvPr/>
        </p:nvSpPr>
        <p:spPr>
          <a:xfrm rot="-5400000" flipH="1">
            <a:off x="8522238" y="4603499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1912475" y="2261338"/>
            <a:ext cx="5319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2" hasCustomPrompt="1"/>
          </p:nvPr>
        </p:nvSpPr>
        <p:spPr>
          <a:xfrm>
            <a:off x="3105600" y="1164675"/>
            <a:ext cx="2932800" cy="9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2815400" y="3123913"/>
            <a:ext cx="3513300" cy="4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/>
          <p:nvPr/>
        </p:nvSpPr>
        <p:spPr>
          <a:xfrm rot="10800000">
            <a:off x="-260192" y="328529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/>
          <p:nvPr/>
        </p:nvSpPr>
        <p:spPr>
          <a:xfrm rot="10800000">
            <a:off x="158481" y="442998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3699725" y="46636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1811013" y="438261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-332175" y="3703451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1232025" y="401702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108888" y="3007538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5365175" y="16661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4874550" y="-33346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 rot="10800000">
            <a:off x="5365175" y="4193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 rot="10800000">
            <a:off x="7188788" y="63557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 rot="10800000">
            <a:off x="6621274" y="-43579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 rot="10800000">
            <a:off x="7832875" y="106596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 rot="10800000">
            <a:off x="8890913" y="20106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CUSTOM_9"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23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75" name="Google Shape;375;p23"/>
          <p:cNvSpPr txBox="1">
            <a:spLocks noGrp="1"/>
          </p:cNvSpPr>
          <p:nvPr>
            <p:ph type="subTitle" idx="1"/>
          </p:nvPr>
        </p:nvSpPr>
        <p:spPr>
          <a:xfrm>
            <a:off x="3328957" y="23435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76" name="Google Shape;376;p23"/>
          <p:cNvSpPr txBox="1">
            <a:spLocks noGrp="1"/>
          </p:cNvSpPr>
          <p:nvPr>
            <p:ph type="subTitle" idx="2"/>
          </p:nvPr>
        </p:nvSpPr>
        <p:spPr>
          <a:xfrm>
            <a:off x="3482707" y="2662675"/>
            <a:ext cx="21786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7" name="Google Shape;377;p23"/>
          <p:cNvSpPr txBox="1">
            <a:spLocks noGrp="1"/>
          </p:cNvSpPr>
          <p:nvPr>
            <p:ph type="subTitle" idx="3"/>
          </p:nvPr>
        </p:nvSpPr>
        <p:spPr>
          <a:xfrm>
            <a:off x="791813" y="23435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78" name="Google Shape;378;p23"/>
          <p:cNvSpPr txBox="1">
            <a:spLocks noGrp="1"/>
          </p:cNvSpPr>
          <p:nvPr>
            <p:ph type="subTitle" idx="4"/>
          </p:nvPr>
        </p:nvSpPr>
        <p:spPr>
          <a:xfrm>
            <a:off x="945563" y="2662675"/>
            <a:ext cx="21786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9" name="Google Shape;379;p23"/>
          <p:cNvSpPr txBox="1">
            <a:spLocks noGrp="1"/>
          </p:cNvSpPr>
          <p:nvPr>
            <p:ph type="subTitle" idx="5"/>
          </p:nvPr>
        </p:nvSpPr>
        <p:spPr>
          <a:xfrm>
            <a:off x="5866075" y="23435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80" name="Google Shape;380;p23"/>
          <p:cNvSpPr txBox="1">
            <a:spLocks noGrp="1"/>
          </p:cNvSpPr>
          <p:nvPr>
            <p:ph type="subTitle" idx="6"/>
          </p:nvPr>
        </p:nvSpPr>
        <p:spPr>
          <a:xfrm>
            <a:off x="6019825" y="2662675"/>
            <a:ext cx="21786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1" name="Google Shape;381;p23"/>
          <p:cNvSpPr/>
          <p:nvPr/>
        </p:nvSpPr>
        <p:spPr>
          <a:xfrm rot="10800000">
            <a:off x="2531291" y="4235323"/>
            <a:ext cx="5428956" cy="1009852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23"/>
          <p:cNvSpPr/>
          <p:nvPr/>
        </p:nvSpPr>
        <p:spPr>
          <a:xfrm rot="5400000">
            <a:off x="3108924" y="2854084"/>
            <a:ext cx="1442280" cy="3563817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23"/>
          <p:cNvSpPr/>
          <p:nvPr/>
        </p:nvSpPr>
        <p:spPr>
          <a:xfrm>
            <a:off x="3682950" y="4420625"/>
            <a:ext cx="2132100" cy="1234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23"/>
          <p:cNvSpPr/>
          <p:nvPr/>
        </p:nvSpPr>
        <p:spPr>
          <a:xfrm rot="10800000" flipH="1">
            <a:off x="3968688" y="407182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23"/>
          <p:cNvSpPr/>
          <p:nvPr/>
        </p:nvSpPr>
        <p:spPr>
          <a:xfrm rot="10800000" flipH="1">
            <a:off x="5921426" y="455415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23"/>
          <p:cNvSpPr/>
          <p:nvPr/>
        </p:nvSpPr>
        <p:spPr>
          <a:xfrm rot="10800000" flipH="1">
            <a:off x="1267213" y="452174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23"/>
          <p:cNvSpPr/>
          <p:nvPr/>
        </p:nvSpPr>
        <p:spPr>
          <a:xfrm rot="10800000" flipH="1">
            <a:off x="8100026" y="475290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23"/>
          <p:cNvSpPr/>
          <p:nvPr/>
        </p:nvSpPr>
        <p:spPr>
          <a:xfrm rot="10800000" flipH="1">
            <a:off x="6505813" y="485159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23"/>
          <p:cNvSpPr/>
          <p:nvPr/>
        </p:nvSpPr>
        <p:spPr>
          <a:xfrm rot="10800000" flipH="1">
            <a:off x="1985676" y="410423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10"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4"/>
          <p:cNvSpPr txBox="1">
            <a:spLocks noGrp="1"/>
          </p:cNvSpPr>
          <p:nvPr>
            <p:ph type="title"/>
          </p:nvPr>
        </p:nvSpPr>
        <p:spPr>
          <a:xfrm>
            <a:off x="2571750" y="363275"/>
            <a:ext cx="400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92" name="Google Shape;392;p24"/>
          <p:cNvSpPr txBox="1">
            <a:spLocks noGrp="1"/>
          </p:cNvSpPr>
          <p:nvPr>
            <p:ph type="subTitle" idx="1"/>
          </p:nvPr>
        </p:nvSpPr>
        <p:spPr>
          <a:xfrm>
            <a:off x="5091350" y="3794700"/>
            <a:ext cx="22056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93" name="Google Shape;393;p24"/>
          <p:cNvSpPr txBox="1">
            <a:spLocks noGrp="1"/>
          </p:cNvSpPr>
          <p:nvPr>
            <p:ph type="subTitle" idx="2"/>
          </p:nvPr>
        </p:nvSpPr>
        <p:spPr>
          <a:xfrm>
            <a:off x="4948200" y="4089750"/>
            <a:ext cx="2488200" cy="64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4" name="Google Shape;394;p24"/>
          <p:cNvSpPr txBox="1">
            <a:spLocks noGrp="1"/>
          </p:cNvSpPr>
          <p:nvPr>
            <p:ph type="subTitle" idx="3"/>
          </p:nvPr>
        </p:nvSpPr>
        <p:spPr>
          <a:xfrm>
            <a:off x="1901200" y="3794700"/>
            <a:ext cx="20079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95" name="Google Shape;395;p24"/>
          <p:cNvSpPr txBox="1">
            <a:spLocks noGrp="1"/>
          </p:cNvSpPr>
          <p:nvPr>
            <p:ph type="subTitle" idx="4"/>
          </p:nvPr>
        </p:nvSpPr>
        <p:spPr>
          <a:xfrm>
            <a:off x="1800500" y="4089750"/>
            <a:ext cx="2205600" cy="64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6" name="Google Shape;396;p24"/>
          <p:cNvSpPr/>
          <p:nvPr/>
        </p:nvSpPr>
        <p:spPr>
          <a:xfrm rot="-5400000">
            <a:off x="-687297" y="596629"/>
            <a:ext cx="2810674" cy="1198053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24"/>
          <p:cNvSpPr/>
          <p:nvPr/>
        </p:nvSpPr>
        <p:spPr>
          <a:xfrm rot="-5400000">
            <a:off x="-1281850" y="1134665"/>
            <a:ext cx="2860647" cy="75161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24"/>
          <p:cNvSpPr/>
          <p:nvPr/>
        </p:nvSpPr>
        <p:spPr>
          <a:xfrm rot="5400000">
            <a:off x="466981" y="119573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4"/>
          <p:cNvSpPr/>
          <p:nvPr/>
        </p:nvSpPr>
        <p:spPr>
          <a:xfrm rot="5400000">
            <a:off x="-494883" y="208694"/>
            <a:ext cx="1990610" cy="1054010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24"/>
          <p:cNvSpPr/>
          <p:nvPr/>
        </p:nvSpPr>
        <p:spPr>
          <a:xfrm rot="5400000">
            <a:off x="928869" y="99919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24"/>
          <p:cNvSpPr/>
          <p:nvPr/>
        </p:nvSpPr>
        <p:spPr>
          <a:xfrm rot="-5400000">
            <a:off x="269256" y="284224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24"/>
          <p:cNvSpPr/>
          <p:nvPr/>
        </p:nvSpPr>
        <p:spPr>
          <a:xfrm rot="5400000">
            <a:off x="7087547" y="3261706"/>
            <a:ext cx="2810674" cy="1198053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24"/>
          <p:cNvSpPr/>
          <p:nvPr/>
        </p:nvSpPr>
        <p:spPr>
          <a:xfrm rot="5400000">
            <a:off x="7632127" y="3170112"/>
            <a:ext cx="2860647" cy="75161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24"/>
          <p:cNvSpPr/>
          <p:nvPr/>
        </p:nvSpPr>
        <p:spPr>
          <a:xfrm rot="-5400000">
            <a:off x="8580444" y="369715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24"/>
          <p:cNvSpPr/>
          <p:nvPr/>
        </p:nvSpPr>
        <p:spPr>
          <a:xfrm rot="-5400000">
            <a:off x="7715198" y="3793684"/>
            <a:ext cx="1990610" cy="1054010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4"/>
          <p:cNvSpPr/>
          <p:nvPr/>
        </p:nvSpPr>
        <p:spPr>
          <a:xfrm rot="-5400000">
            <a:off x="8183656" y="395849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4"/>
          <p:cNvSpPr/>
          <p:nvPr/>
        </p:nvSpPr>
        <p:spPr>
          <a:xfrm rot="5400000">
            <a:off x="8843269" y="211544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24"/>
          <p:cNvSpPr/>
          <p:nvPr/>
        </p:nvSpPr>
        <p:spPr>
          <a:xfrm rot="-5400000">
            <a:off x="7541144" y="468090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4"/>
          <p:cNvSpPr/>
          <p:nvPr/>
        </p:nvSpPr>
        <p:spPr>
          <a:xfrm rot="5400000">
            <a:off x="1506281" y="21198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1_1"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26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434" name="Google Shape;434;p26"/>
          <p:cNvSpPr txBox="1">
            <a:spLocks noGrp="1"/>
          </p:cNvSpPr>
          <p:nvPr>
            <p:ph type="subTitle" idx="1"/>
          </p:nvPr>
        </p:nvSpPr>
        <p:spPr>
          <a:xfrm>
            <a:off x="2115575" y="1535450"/>
            <a:ext cx="20079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435" name="Google Shape;435;p26"/>
          <p:cNvSpPr txBox="1">
            <a:spLocks noGrp="1"/>
          </p:cNvSpPr>
          <p:nvPr>
            <p:ph type="subTitle" idx="2"/>
          </p:nvPr>
        </p:nvSpPr>
        <p:spPr>
          <a:xfrm>
            <a:off x="2016350" y="2145400"/>
            <a:ext cx="5111400" cy="179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lvl="1" algn="ctr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6" name="Google Shape;436;p26"/>
          <p:cNvSpPr/>
          <p:nvPr/>
        </p:nvSpPr>
        <p:spPr>
          <a:xfrm flipH="1">
            <a:off x="-178543" y="-118290"/>
            <a:ext cx="3204343" cy="1651139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26"/>
          <p:cNvSpPr/>
          <p:nvPr/>
        </p:nvSpPr>
        <p:spPr>
          <a:xfrm rot="10800000" flipH="1">
            <a:off x="-278322" y="-72669"/>
            <a:ext cx="2420522" cy="1034218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6"/>
          <p:cNvSpPr/>
          <p:nvPr/>
        </p:nvSpPr>
        <p:spPr>
          <a:xfrm rot="-10484947">
            <a:off x="-734940" y="-411807"/>
            <a:ext cx="1843431" cy="8692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6"/>
          <p:cNvSpPr/>
          <p:nvPr/>
        </p:nvSpPr>
        <p:spPr>
          <a:xfrm rot="10800000" flipH="1">
            <a:off x="1722238" y="45824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26"/>
          <p:cNvSpPr/>
          <p:nvPr/>
        </p:nvSpPr>
        <p:spPr>
          <a:xfrm rot="10800000" flipH="1">
            <a:off x="832326" y="69715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6"/>
          <p:cNvSpPr/>
          <p:nvPr/>
        </p:nvSpPr>
        <p:spPr>
          <a:xfrm rot="10800000" flipH="1">
            <a:off x="61551" y="158193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CUSTOM_11"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7"/>
          <p:cNvSpPr txBox="1">
            <a:spLocks noGrp="1"/>
          </p:cNvSpPr>
          <p:nvPr>
            <p:ph type="title"/>
          </p:nvPr>
        </p:nvSpPr>
        <p:spPr>
          <a:xfrm>
            <a:off x="3105950" y="363275"/>
            <a:ext cx="2932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444" name="Google Shape;444;p27"/>
          <p:cNvSpPr txBox="1">
            <a:spLocks noGrp="1"/>
          </p:cNvSpPr>
          <p:nvPr>
            <p:ph type="subTitle" idx="1"/>
          </p:nvPr>
        </p:nvSpPr>
        <p:spPr>
          <a:xfrm>
            <a:off x="760275" y="1535450"/>
            <a:ext cx="20079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445" name="Google Shape;445;p27"/>
          <p:cNvSpPr txBox="1">
            <a:spLocks noGrp="1"/>
          </p:cNvSpPr>
          <p:nvPr>
            <p:ph type="subTitle" idx="2"/>
          </p:nvPr>
        </p:nvSpPr>
        <p:spPr>
          <a:xfrm>
            <a:off x="540000" y="2145400"/>
            <a:ext cx="3834000" cy="176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5080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lvl="1" algn="ctr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6" name="Google Shape;446;p27"/>
          <p:cNvSpPr txBox="1">
            <a:spLocks noGrp="1"/>
          </p:cNvSpPr>
          <p:nvPr>
            <p:ph type="subTitle" idx="3"/>
          </p:nvPr>
        </p:nvSpPr>
        <p:spPr>
          <a:xfrm>
            <a:off x="4564200" y="1535450"/>
            <a:ext cx="20079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447" name="Google Shape;447;p27"/>
          <p:cNvSpPr txBox="1">
            <a:spLocks noGrp="1"/>
          </p:cNvSpPr>
          <p:nvPr>
            <p:ph type="subTitle" idx="4"/>
          </p:nvPr>
        </p:nvSpPr>
        <p:spPr>
          <a:xfrm>
            <a:off x="4440600" y="2145400"/>
            <a:ext cx="3834000" cy="176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5080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lvl="1" algn="ctr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8" name="Google Shape;448;p27"/>
          <p:cNvSpPr/>
          <p:nvPr/>
        </p:nvSpPr>
        <p:spPr>
          <a:xfrm>
            <a:off x="6082076" y="-118290"/>
            <a:ext cx="3204343" cy="1651139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27"/>
          <p:cNvSpPr/>
          <p:nvPr/>
        </p:nvSpPr>
        <p:spPr>
          <a:xfrm rot="10800000">
            <a:off x="6965676" y="-72669"/>
            <a:ext cx="2420522" cy="1034218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0" name="Google Shape;450;p27"/>
          <p:cNvSpPr/>
          <p:nvPr/>
        </p:nvSpPr>
        <p:spPr>
          <a:xfrm rot="10484947" flipH="1">
            <a:off x="7999385" y="-411807"/>
            <a:ext cx="1843431" cy="8692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27"/>
          <p:cNvSpPr/>
          <p:nvPr/>
        </p:nvSpPr>
        <p:spPr>
          <a:xfrm rot="10800000">
            <a:off x="7222138" y="45824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27"/>
          <p:cNvSpPr/>
          <p:nvPr/>
        </p:nvSpPr>
        <p:spPr>
          <a:xfrm rot="10800000">
            <a:off x="8177150" y="69715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27"/>
          <p:cNvSpPr/>
          <p:nvPr/>
        </p:nvSpPr>
        <p:spPr>
          <a:xfrm rot="10800000">
            <a:off x="8947925" y="158193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1">
  <p:cSld name="Section title and description 1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8"/>
          <p:cNvSpPr txBox="1">
            <a:spLocks noGrp="1"/>
          </p:cNvSpPr>
          <p:nvPr>
            <p:ph type="title"/>
          </p:nvPr>
        </p:nvSpPr>
        <p:spPr>
          <a:xfrm>
            <a:off x="2141950" y="1922950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65" name="Google Shape;265;p18"/>
          <p:cNvSpPr txBox="1">
            <a:spLocks noGrp="1"/>
          </p:cNvSpPr>
          <p:nvPr>
            <p:ph type="subTitle" idx="1"/>
          </p:nvPr>
        </p:nvSpPr>
        <p:spPr>
          <a:xfrm>
            <a:off x="2142050" y="2757125"/>
            <a:ext cx="4860000" cy="49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18"/>
          <p:cNvSpPr/>
          <p:nvPr/>
        </p:nvSpPr>
        <p:spPr>
          <a:xfrm rot="-5400000">
            <a:off x="-1029861" y="815281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8"/>
          <p:cNvSpPr/>
          <p:nvPr/>
        </p:nvSpPr>
        <p:spPr>
          <a:xfrm rot="-5400000">
            <a:off x="-1888219" y="1592238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18"/>
          <p:cNvSpPr/>
          <p:nvPr/>
        </p:nvSpPr>
        <p:spPr>
          <a:xfrm rot="5400000">
            <a:off x="387256" y="3610781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18"/>
          <p:cNvSpPr/>
          <p:nvPr/>
        </p:nvSpPr>
        <p:spPr>
          <a:xfrm rot="5400000">
            <a:off x="603369" y="1722219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18"/>
          <p:cNvSpPr/>
          <p:nvPr/>
        </p:nvSpPr>
        <p:spPr>
          <a:xfrm rot="5400000">
            <a:off x="-751978" y="255224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8"/>
          <p:cNvSpPr/>
          <p:nvPr/>
        </p:nvSpPr>
        <p:spPr>
          <a:xfrm rot="5400000">
            <a:off x="1033906" y="1143081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8"/>
          <p:cNvSpPr/>
          <p:nvPr/>
        </p:nvSpPr>
        <p:spPr>
          <a:xfrm rot="5400000">
            <a:off x="1978444" y="2009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18"/>
          <p:cNvSpPr/>
          <p:nvPr/>
        </p:nvSpPr>
        <p:spPr>
          <a:xfrm rot="5400000">
            <a:off x="6115544" y="2556136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18"/>
          <p:cNvSpPr/>
          <p:nvPr/>
        </p:nvSpPr>
        <p:spPr>
          <a:xfrm rot="5400000">
            <a:off x="6901950" y="2423794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8"/>
          <p:cNvSpPr/>
          <p:nvPr/>
        </p:nvSpPr>
        <p:spPr>
          <a:xfrm rot="-5400000">
            <a:off x="8658344" y="139171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8"/>
          <p:cNvSpPr/>
          <p:nvPr/>
        </p:nvSpPr>
        <p:spPr>
          <a:xfrm rot="-5400000">
            <a:off x="8377131" y="321548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8"/>
          <p:cNvSpPr/>
          <p:nvPr/>
        </p:nvSpPr>
        <p:spPr>
          <a:xfrm rot="-5400000">
            <a:off x="7021777" y="3324160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8"/>
          <p:cNvSpPr/>
          <p:nvPr/>
        </p:nvSpPr>
        <p:spPr>
          <a:xfrm rot="-5400000">
            <a:off x="8011694" y="385941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8"/>
          <p:cNvSpPr/>
          <p:nvPr/>
        </p:nvSpPr>
        <p:spPr>
          <a:xfrm rot="-5400000">
            <a:off x="7002056" y="491760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5099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7"/>
          <p:cNvSpPr txBox="1">
            <a:spLocks noGrp="1"/>
          </p:cNvSpPr>
          <p:nvPr>
            <p:ph type="title"/>
          </p:nvPr>
        </p:nvSpPr>
        <p:spPr>
          <a:xfrm>
            <a:off x="2846475" y="363275"/>
            <a:ext cx="345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45" name="Google Shape;245;p17"/>
          <p:cNvSpPr txBox="1">
            <a:spLocks noGrp="1"/>
          </p:cNvSpPr>
          <p:nvPr>
            <p:ph type="subTitle" idx="1"/>
          </p:nvPr>
        </p:nvSpPr>
        <p:spPr>
          <a:xfrm>
            <a:off x="788350" y="1645450"/>
            <a:ext cx="2704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46" name="Google Shape;246;p17"/>
          <p:cNvSpPr txBox="1">
            <a:spLocks noGrp="1"/>
          </p:cNvSpPr>
          <p:nvPr>
            <p:ph type="subTitle" idx="2"/>
          </p:nvPr>
        </p:nvSpPr>
        <p:spPr>
          <a:xfrm>
            <a:off x="538175" y="2255400"/>
            <a:ext cx="3834000" cy="19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200"/>
            </a:lvl1pPr>
            <a:lvl2pPr lvl="1" algn="ctr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7" name="Google Shape;247;p17"/>
          <p:cNvSpPr txBox="1">
            <a:spLocks noGrp="1"/>
          </p:cNvSpPr>
          <p:nvPr>
            <p:ph type="subTitle" idx="3"/>
          </p:nvPr>
        </p:nvSpPr>
        <p:spPr>
          <a:xfrm>
            <a:off x="5158975" y="1645450"/>
            <a:ext cx="2704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48" name="Google Shape;248;p17"/>
          <p:cNvSpPr txBox="1">
            <a:spLocks noGrp="1"/>
          </p:cNvSpPr>
          <p:nvPr>
            <p:ph type="subTitle" idx="4"/>
          </p:nvPr>
        </p:nvSpPr>
        <p:spPr>
          <a:xfrm>
            <a:off x="4771825" y="2255400"/>
            <a:ext cx="3834000" cy="19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200"/>
            </a:lvl1pPr>
            <a:lvl2pPr lvl="1" algn="ctr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9" name="Google Shape;249;p17"/>
          <p:cNvSpPr/>
          <p:nvPr/>
        </p:nvSpPr>
        <p:spPr>
          <a:xfrm rot="-10350985" flipH="1">
            <a:off x="6450155" y="-124771"/>
            <a:ext cx="3444934" cy="11674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7"/>
          <p:cNvSpPr/>
          <p:nvPr/>
        </p:nvSpPr>
        <p:spPr>
          <a:xfrm flipH="1">
            <a:off x="8345826" y="984624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7"/>
          <p:cNvSpPr/>
          <p:nvPr/>
        </p:nvSpPr>
        <p:spPr>
          <a:xfrm flipH="1">
            <a:off x="8977776" y="132544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7"/>
          <p:cNvSpPr/>
          <p:nvPr/>
        </p:nvSpPr>
        <p:spPr>
          <a:xfrm flipH="1">
            <a:off x="6236651" y="18837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7"/>
          <p:cNvSpPr/>
          <p:nvPr/>
        </p:nvSpPr>
        <p:spPr>
          <a:xfrm flipH="1">
            <a:off x="7070376" y="539299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7"/>
          <p:cNvSpPr/>
          <p:nvPr/>
        </p:nvSpPr>
        <p:spPr>
          <a:xfrm>
            <a:off x="7168769" y="-99365"/>
            <a:ext cx="2517610" cy="104157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7"/>
          <p:cNvSpPr/>
          <p:nvPr/>
        </p:nvSpPr>
        <p:spPr>
          <a:xfrm rot="10800000" flipH="1">
            <a:off x="7678176" y="-210266"/>
            <a:ext cx="2057229" cy="77897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7"/>
          <p:cNvSpPr/>
          <p:nvPr/>
        </p:nvSpPr>
        <p:spPr>
          <a:xfrm rot="10350985">
            <a:off x="-562292" y="-173408"/>
            <a:ext cx="3444934" cy="11674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7"/>
          <p:cNvSpPr/>
          <p:nvPr/>
        </p:nvSpPr>
        <p:spPr>
          <a:xfrm>
            <a:off x="823471" y="935986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17"/>
          <p:cNvSpPr/>
          <p:nvPr/>
        </p:nvSpPr>
        <p:spPr>
          <a:xfrm>
            <a:off x="256621" y="1276811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7"/>
          <p:cNvSpPr/>
          <p:nvPr/>
        </p:nvSpPr>
        <p:spPr>
          <a:xfrm>
            <a:off x="2997746" y="139736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7"/>
          <p:cNvSpPr/>
          <p:nvPr/>
        </p:nvSpPr>
        <p:spPr>
          <a:xfrm>
            <a:off x="2164021" y="490661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7"/>
          <p:cNvSpPr/>
          <p:nvPr/>
        </p:nvSpPr>
        <p:spPr>
          <a:xfrm flipH="1">
            <a:off x="-353582" y="-148002"/>
            <a:ext cx="2517610" cy="104157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7"/>
          <p:cNvSpPr/>
          <p:nvPr/>
        </p:nvSpPr>
        <p:spPr>
          <a:xfrm rot="10800000">
            <a:off x="-402608" y="-258904"/>
            <a:ext cx="2057229" cy="77897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27194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5"/>
          <p:cNvSpPr txBox="1">
            <a:spLocks noGrp="1"/>
          </p:cNvSpPr>
          <p:nvPr>
            <p:ph type="title"/>
          </p:nvPr>
        </p:nvSpPr>
        <p:spPr>
          <a:xfrm>
            <a:off x="2629950" y="989275"/>
            <a:ext cx="3884100" cy="93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412" name="Google Shape;412;p25"/>
          <p:cNvSpPr txBox="1">
            <a:spLocks noGrp="1"/>
          </p:cNvSpPr>
          <p:nvPr>
            <p:ph type="subTitle" idx="1"/>
          </p:nvPr>
        </p:nvSpPr>
        <p:spPr>
          <a:xfrm>
            <a:off x="3043615" y="1769613"/>
            <a:ext cx="3066900" cy="10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13" name="Google Shape;413;p25"/>
          <p:cNvSpPr txBox="1">
            <a:spLocks noGrp="1"/>
          </p:cNvSpPr>
          <p:nvPr>
            <p:ph type="subTitle" idx="2"/>
          </p:nvPr>
        </p:nvSpPr>
        <p:spPr>
          <a:xfrm>
            <a:off x="2676890" y="3876500"/>
            <a:ext cx="3790200" cy="27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100">
                <a:solidFill>
                  <a:schemeClr val="dk1"/>
                </a:solidFill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14" name="Google Shape;414;p25"/>
          <p:cNvSpPr txBox="1"/>
          <p:nvPr/>
        </p:nvSpPr>
        <p:spPr>
          <a:xfrm>
            <a:off x="2924390" y="3270788"/>
            <a:ext cx="3295200" cy="71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CREDITS</a:t>
            </a:r>
            <a:r>
              <a:rPr lang="en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This presentation template was created by</a:t>
            </a:r>
            <a:r>
              <a:rPr lang="en" sz="11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100" b="1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Slidesgo</a:t>
            </a:r>
            <a:r>
              <a:rPr lang="en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including icons by </a:t>
            </a:r>
            <a:r>
              <a:rPr lang="en" sz="1100" b="1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Flaticon</a:t>
            </a:r>
            <a:r>
              <a:rPr lang="en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infographics &amp; images by </a:t>
            </a:r>
            <a:r>
              <a:rPr lang="en" sz="1100" b="1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Freepik</a:t>
            </a:r>
            <a:endParaRPr sz="11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15" name="Google Shape;415;p25"/>
          <p:cNvSpPr/>
          <p:nvPr/>
        </p:nvSpPr>
        <p:spPr>
          <a:xfrm rot="-5538951">
            <a:off x="-2574537" y="1029968"/>
            <a:ext cx="6383009" cy="1326004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5"/>
          <p:cNvSpPr/>
          <p:nvPr/>
        </p:nvSpPr>
        <p:spPr>
          <a:xfrm rot="5400000" flipH="1">
            <a:off x="-1065756" y="2741763"/>
            <a:ext cx="3598025" cy="1537331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5"/>
          <p:cNvSpPr/>
          <p:nvPr/>
        </p:nvSpPr>
        <p:spPr>
          <a:xfrm rot="5400000" flipH="1">
            <a:off x="-627512" y="3888154"/>
            <a:ext cx="2023800" cy="1071475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5"/>
          <p:cNvSpPr/>
          <p:nvPr/>
        </p:nvSpPr>
        <p:spPr>
          <a:xfrm>
            <a:off x="771800" y="275750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5"/>
          <p:cNvSpPr/>
          <p:nvPr/>
        </p:nvSpPr>
        <p:spPr>
          <a:xfrm>
            <a:off x="1553300" y="345255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25"/>
          <p:cNvSpPr/>
          <p:nvPr/>
        </p:nvSpPr>
        <p:spPr>
          <a:xfrm>
            <a:off x="804350" y="105132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25"/>
          <p:cNvSpPr/>
          <p:nvPr/>
        </p:nvSpPr>
        <p:spPr>
          <a:xfrm>
            <a:off x="1169650" y="355125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25"/>
          <p:cNvSpPr/>
          <p:nvPr/>
        </p:nvSpPr>
        <p:spPr>
          <a:xfrm>
            <a:off x="376488" y="71690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3" name="Google Shape;423;p25"/>
          <p:cNvGrpSpPr/>
          <p:nvPr/>
        </p:nvGrpSpPr>
        <p:grpSpPr>
          <a:xfrm rot="10800000">
            <a:off x="7695844" y="-223188"/>
            <a:ext cx="1676378" cy="6958517"/>
            <a:chOff x="-174456" y="-1522725"/>
            <a:chExt cx="1676378" cy="6958517"/>
          </a:xfrm>
        </p:grpSpPr>
        <p:sp>
          <p:nvSpPr>
            <p:cNvPr id="424" name="Google Shape;424;p25"/>
            <p:cNvSpPr/>
            <p:nvPr/>
          </p:nvSpPr>
          <p:spPr>
            <a:xfrm rot="-5538951">
              <a:off x="-2574537" y="1029968"/>
              <a:ext cx="6383009" cy="1326004"/>
            </a:xfrm>
            <a:custGeom>
              <a:avLst/>
              <a:gdLst/>
              <a:ahLst/>
              <a:cxnLst/>
              <a:rect l="l" t="t" r="r" b="b"/>
              <a:pathLst>
                <a:path w="79484" h="14785" extrusionOk="0">
                  <a:moveTo>
                    <a:pt x="64823" y="0"/>
                  </a:moveTo>
                  <a:cubicBezTo>
                    <a:pt x="56730" y="0"/>
                    <a:pt x="48629" y="357"/>
                    <a:pt x="40537" y="566"/>
                  </a:cubicBezTo>
                  <a:cubicBezTo>
                    <a:pt x="32882" y="767"/>
                    <a:pt x="25204" y="856"/>
                    <a:pt x="17548" y="856"/>
                  </a:cubicBezTo>
                  <a:lnTo>
                    <a:pt x="6188" y="856"/>
                  </a:lnTo>
                  <a:cubicBezTo>
                    <a:pt x="5806" y="856"/>
                    <a:pt x="5327" y="841"/>
                    <a:pt x="4808" y="841"/>
                  </a:cubicBezTo>
                  <a:cubicBezTo>
                    <a:pt x="2720" y="841"/>
                    <a:pt x="0" y="1085"/>
                    <a:pt x="519" y="3534"/>
                  </a:cubicBezTo>
                  <a:cubicBezTo>
                    <a:pt x="1166" y="6614"/>
                    <a:pt x="4269" y="9560"/>
                    <a:pt x="6746" y="11190"/>
                  </a:cubicBezTo>
                  <a:cubicBezTo>
                    <a:pt x="10540" y="13712"/>
                    <a:pt x="15160" y="14738"/>
                    <a:pt x="19713" y="14783"/>
                  </a:cubicBezTo>
                  <a:cubicBezTo>
                    <a:pt x="19807" y="14784"/>
                    <a:pt x="19901" y="14784"/>
                    <a:pt x="19995" y="14784"/>
                  </a:cubicBezTo>
                  <a:cubicBezTo>
                    <a:pt x="22334" y="14784"/>
                    <a:pt x="24671" y="14518"/>
                    <a:pt x="26967" y="14024"/>
                  </a:cubicBezTo>
                  <a:cubicBezTo>
                    <a:pt x="29891" y="13377"/>
                    <a:pt x="32703" y="12350"/>
                    <a:pt x="35515" y="11324"/>
                  </a:cubicBezTo>
                  <a:cubicBezTo>
                    <a:pt x="42724" y="8712"/>
                    <a:pt x="50045" y="6235"/>
                    <a:pt x="57633" y="5141"/>
                  </a:cubicBezTo>
                  <a:cubicBezTo>
                    <a:pt x="61727" y="4546"/>
                    <a:pt x="65864" y="4360"/>
                    <a:pt x="70011" y="4360"/>
                  </a:cubicBezTo>
                  <a:cubicBezTo>
                    <a:pt x="73167" y="4360"/>
                    <a:pt x="76330" y="4468"/>
                    <a:pt x="79484" y="4583"/>
                  </a:cubicBezTo>
                  <a:cubicBezTo>
                    <a:pt x="79461" y="3222"/>
                    <a:pt x="79439" y="1860"/>
                    <a:pt x="79439" y="499"/>
                  </a:cubicBezTo>
                  <a:cubicBezTo>
                    <a:pt x="74572" y="130"/>
                    <a:pt x="69699" y="0"/>
                    <a:pt x="6482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5"/>
            <p:cNvSpPr/>
            <p:nvPr/>
          </p:nvSpPr>
          <p:spPr>
            <a:xfrm rot="5400000" flipH="1">
              <a:off x="-1065756" y="2741763"/>
              <a:ext cx="3598025" cy="1537331"/>
            </a:xfrm>
            <a:custGeom>
              <a:avLst/>
              <a:gdLst/>
              <a:ahLst/>
              <a:cxnLst/>
              <a:rect l="l" t="t" r="r" b="b"/>
              <a:pathLst>
                <a:path w="143993" h="61524" extrusionOk="0">
                  <a:moveTo>
                    <a:pt x="25900" y="1"/>
                  </a:moveTo>
                  <a:cubicBezTo>
                    <a:pt x="11671" y="1"/>
                    <a:pt x="1" y="8596"/>
                    <a:pt x="1" y="8596"/>
                  </a:cubicBezTo>
                  <a:lnTo>
                    <a:pt x="186" y="61523"/>
                  </a:lnTo>
                  <a:lnTo>
                    <a:pt x="143993" y="61523"/>
                  </a:lnTo>
                  <a:cubicBezTo>
                    <a:pt x="138074" y="43327"/>
                    <a:pt x="128448" y="39288"/>
                    <a:pt x="117124" y="39288"/>
                  </a:cubicBezTo>
                  <a:cubicBezTo>
                    <a:pt x="108085" y="39288"/>
                    <a:pt x="97965" y="41861"/>
                    <a:pt x="87783" y="41861"/>
                  </a:cubicBezTo>
                  <a:cubicBezTo>
                    <a:pt x="83897" y="41861"/>
                    <a:pt x="80003" y="41486"/>
                    <a:pt x="76156" y="40451"/>
                  </a:cubicBezTo>
                  <a:cubicBezTo>
                    <a:pt x="58842" y="35830"/>
                    <a:pt x="64326" y="18763"/>
                    <a:pt x="43685" y="5269"/>
                  </a:cubicBezTo>
                  <a:cubicBezTo>
                    <a:pt x="37737" y="1386"/>
                    <a:pt x="31612" y="1"/>
                    <a:pt x="259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5"/>
            <p:cNvSpPr/>
            <p:nvPr/>
          </p:nvSpPr>
          <p:spPr>
            <a:xfrm rot="5400000" flipH="1">
              <a:off x="-627512" y="3888154"/>
              <a:ext cx="2023800" cy="1071475"/>
            </a:xfrm>
            <a:custGeom>
              <a:avLst/>
              <a:gdLst/>
              <a:ahLst/>
              <a:cxnLst/>
              <a:rect l="l" t="t" r="r" b="b"/>
              <a:pathLst>
                <a:path w="80952" h="42859" extrusionOk="0">
                  <a:moveTo>
                    <a:pt x="7027" y="1"/>
                  </a:moveTo>
                  <a:cubicBezTo>
                    <a:pt x="6872" y="1"/>
                    <a:pt x="6717" y="3"/>
                    <a:pt x="6562" y="7"/>
                  </a:cubicBezTo>
                  <a:cubicBezTo>
                    <a:pt x="4866" y="30"/>
                    <a:pt x="3192" y="387"/>
                    <a:pt x="1629" y="1056"/>
                  </a:cubicBezTo>
                  <a:cubicBezTo>
                    <a:pt x="0" y="1793"/>
                    <a:pt x="89" y="2418"/>
                    <a:pt x="335" y="4114"/>
                  </a:cubicBezTo>
                  <a:cubicBezTo>
                    <a:pt x="982" y="8332"/>
                    <a:pt x="1652" y="12528"/>
                    <a:pt x="2321" y="16724"/>
                  </a:cubicBezTo>
                  <a:lnTo>
                    <a:pt x="4241" y="29022"/>
                  </a:lnTo>
                  <a:cubicBezTo>
                    <a:pt x="4866" y="32972"/>
                    <a:pt x="6160" y="37347"/>
                    <a:pt x="6160" y="41342"/>
                  </a:cubicBezTo>
                  <a:cubicBezTo>
                    <a:pt x="6227" y="41676"/>
                    <a:pt x="6294" y="42056"/>
                    <a:pt x="6562" y="42257"/>
                  </a:cubicBezTo>
                  <a:cubicBezTo>
                    <a:pt x="6776" y="42374"/>
                    <a:pt x="7008" y="42440"/>
                    <a:pt x="7256" y="42440"/>
                  </a:cubicBezTo>
                  <a:cubicBezTo>
                    <a:pt x="7292" y="42440"/>
                    <a:pt x="7328" y="42438"/>
                    <a:pt x="7365" y="42435"/>
                  </a:cubicBezTo>
                  <a:cubicBezTo>
                    <a:pt x="18275" y="42693"/>
                    <a:pt x="29189" y="42859"/>
                    <a:pt x="40102" y="42859"/>
                  </a:cubicBezTo>
                  <a:cubicBezTo>
                    <a:pt x="53724" y="42859"/>
                    <a:pt x="67345" y="42601"/>
                    <a:pt x="80951" y="41944"/>
                  </a:cubicBezTo>
                  <a:cubicBezTo>
                    <a:pt x="71220" y="38596"/>
                    <a:pt x="61154" y="36409"/>
                    <a:pt x="50910" y="35450"/>
                  </a:cubicBezTo>
                  <a:cubicBezTo>
                    <a:pt x="46357" y="35003"/>
                    <a:pt x="41513" y="34735"/>
                    <a:pt x="37741" y="32124"/>
                  </a:cubicBezTo>
                  <a:cubicBezTo>
                    <a:pt x="33880" y="29423"/>
                    <a:pt x="31939" y="24781"/>
                    <a:pt x="30443" y="20317"/>
                  </a:cubicBezTo>
                  <a:cubicBezTo>
                    <a:pt x="28948" y="15854"/>
                    <a:pt x="27609" y="11144"/>
                    <a:pt x="24439" y="7663"/>
                  </a:cubicBezTo>
                  <a:cubicBezTo>
                    <a:pt x="22676" y="5743"/>
                    <a:pt x="20422" y="4315"/>
                    <a:pt x="18123" y="3087"/>
                  </a:cubicBezTo>
                  <a:cubicBezTo>
                    <a:pt x="14732" y="1327"/>
                    <a:pt x="10908" y="1"/>
                    <a:pt x="70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7" name="Google Shape;427;p25"/>
          <p:cNvSpPr/>
          <p:nvPr/>
        </p:nvSpPr>
        <p:spPr>
          <a:xfrm rot="10800000" flipH="1">
            <a:off x="7981650" y="286042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25"/>
          <p:cNvSpPr/>
          <p:nvPr/>
        </p:nvSpPr>
        <p:spPr>
          <a:xfrm rot="10800000" flipH="1">
            <a:off x="8332050" y="1975150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5"/>
          <p:cNvSpPr/>
          <p:nvPr/>
        </p:nvSpPr>
        <p:spPr>
          <a:xfrm rot="10800000" flipH="1">
            <a:off x="7932450" y="42871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5"/>
          <p:cNvSpPr/>
          <p:nvPr/>
        </p:nvSpPr>
        <p:spPr>
          <a:xfrm rot="10800000" flipH="1">
            <a:off x="7695850" y="17277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5"/>
          <p:cNvSpPr/>
          <p:nvPr/>
        </p:nvSpPr>
        <p:spPr>
          <a:xfrm rot="10800000" flipH="1">
            <a:off x="8299488" y="449200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282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540000" y="1028700"/>
            <a:ext cx="8064000" cy="35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47" name="Google Shape;47;p4"/>
          <p:cNvGrpSpPr/>
          <p:nvPr/>
        </p:nvGrpSpPr>
        <p:grpSpPr>
          <a:xfrm flipH="1">
            <a:off x="-129749" y="-116300"/>
            <a:ext cx="2684034" cy="1738163"/>
            <a:chOff x="6654501" y="-116300"/>
            <a:chExt cx="2684034" cy="1738163"/>
          </a:xfrm>
        </p:grpSpPr>
        <p:sp>
          <p:nvSpPr>
            <p:cNvPr id="48" name="Google Shape;48;p4"/>
            <p:cNvSpPr/>
            <p:nvPr/>
          </p:nvSpPr>
          <p:spPr>
            <a:xfrm>
              <a:off x="6654501" y="-116300"/>
              <a:ext cx="2684034" cy="1535681"/>
            </a:xfrm>
            <a:custGeom>
              <a:avLst/>
              <a:gdLst/>
              <a:ahLst/>
              <a:cxnLst/>
              <a:rect l="l" t="t" r="r" b="b"/>
              <a:pathLst>
                <a:path w="64695" h="36451" extrusionOk="0">
                  <a:moveTo>
                    <a:pt x="5503" y="0"/>
                  </a:moveTo>
                  <a:cubicBezTo>
                    <a:pt x="2589" y="0"/>
                    <a:pt x="1" y="186"/>
                    <a:pt x="237" y="874"/>
                  </a:cubicBezTo>
                  <a:cubicBezTo>
                    <a:pt x="460" y="1499"/>
                    <a:pt x="4411" y="2169"/>
                    <a:pt x="5259" y="2593"/>
                  </a:cubicBezTo>
                  <a:cubicBezTo>
                    <a:pt x="7178" y="3552"/>
                    <a:pt x="8897" y="4869"/>
                    <a:pt x="10325" y="6454"/>
                  </a:cubicBezTo>
                  <a:cubicBezTo>
                    <a:pt x="13673" y="10092"/>
                    <a:pt x="16619" y="21050"/>
                    <a:pt x="24989" y="22345"/>
                  </a:cubicBezTo>
                  <a:cubicBezTo>
                    <a:pt x="25398" y="22407"/>
                    <a:pt x="25804" y="22437"/>
                    <a:pt x="26206" y="22437"/>
                  </a:cubicBezTo>
                  <a:cubicBezTo>
                    <a:pt x="31849" y="22437"/>
                    <a:pt x="36809" y="16669"/>
                    <a:pt x="38871" y="15314"/>
                  </a:cubicBezTo>
                  <a:cubicBezTo>
                    <a:pt x="39863" y="14681"/>
                    <a:pt x="40996" y="14362"/>
                    <a:pt x="42135" y="14362"/>
                  </a:cubicBezTo>
                  <a:cubicBezTo>
                    <a:pt x="43201" y="14362"/>
                    <a:pt x="44272" y="14642"/>
                    <a:pt x="45232" y="15203"/>
                  </a:cubicBezTo>
                  <a:cubicBezTo>
                    <a:pt x="49027" y="17502"/>
                    <a:pt x="49071" y="22858"/>
                    <a:pt x="50634" y="27010"/>
                  </a:cubicBezTo>
                  <a:cubicBezTo>
                    <a:pt x="52642" y="32143"/>
                    <a:pt x="57307" y="35759"/>
                    <a:pt x="62775" y="36450"/>
                  </a:cubicBezTo>
                  <a:cubicBezTo>
                    <a:pt x="62396" y="25269"/>
                    <a:pt x="63043" y="14065"/>
                    <a:pt x="64694" y="2994"/>
                  </a:cubicBezTo>
                  <a:cubicBezTo>
                    <a:pt x="57530" y="1745"/>
                    <a:pt x="50232" y="1499"/>
                    <a:pt x="42978" y="1254"/>
                  </a:cubicBezTo>
                  <a:cubicBezTo>
                    <a:pt x="32957" y="896"/>
                    <a:pt x="22936" y="562"/>
                    <a:pt x="12914" y="249"/>
                  </a:cubicBezTo>
                  <a:cubicBezTo>
                    <a:pt x="12140" y="215"/>
                    <a:pt x="8634" y="0"/>
                    <a:pt x="55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4"/>
            <p:cNvSpPr/>
            <p:nvPr/>
          </p:nvSpPr>
          <p:spPr>
            <a:xfrm rot="5400000" flipH="1">
              <a:off x="8050932" y="-354518"/>
              <a:ext cx="808131" cy="1493289"/>
            </a:xfrm>
            <a:custGeom>
              <a:avLst/>
              <a:gdLst/>
              <a:ahLst/>
              <a:cxnLst/>
              <a:rect l="l" t="t" r="r" b="b"/>
              <a:pathLst>
                <a:path w="24039" h="44420" extrusionOk="0">
                  <a:moveTo>
                    <a:pt x="17715" y="1"/>
                  </a:moveTo>
                  <a:cubicBezTo>
                    <a:pt x="16371" y="1"/>
                    <a:pt x="14900" y="541"/>
                    <a:pt x="13704" y="2213"/>
                  </a:cubicBezTo>
                  <a:cubicBezTo>
                    <a:pt x="10848" y="6185"/>
                    <a:pt x="15289" y="12211"/>
                    <a:pt x="13392" y="17300"/>
                  </a:cubicBezTo>
                  <a:cubicBezTo>
                    <a:pt x="11272" y="22947"/>
                    <a:pt x="1" y="24509"/>
                    <a:pt x="1384" y="34262"/>
                  </a:cubicBezTo>
                  <a:cubicBezTo>
                    <a:pt x="2268" y="40412"/>
                    <a:pt x="11808" y="44419"/>
                    <a:pt x="18141" y="44419"/>
                  </a:cubicBezTo>
                  <a:cubicBezTo>
                    <a:pt x="19486" y="44419"/>
                    <a:pt x="20686" y="44239"/>
                    <a:pt x="21628" y="43860"/>
                  </a:cubicBezTo>
                  <a:cubicBezTo>
                    <a:pt x="21918" y="43748"/>
                    <a:pt x="23413" y="36851"/>
                    <a:pt x="23480" y="36048"/>
                  </a:cubicBezTo>
                  <a:cubicBezTo>
                    <a:pt x="24038" y="28549"/>
                    <a:pt x="24016" y="20983"/>
                    <a:pt x="23369" y="13484"/>
                  </a:cubicBezTo>
                  <a:cubicBezTo>
                    <a:pt x="23056" y="9890"/>
                    <a:pt x="22699" y="6252"/>
                    <a:pt x="22186" y="2681"/>
                  </a:cubicBezTo>
                  <a:cubicBezTo>
                    <a:pt x="22052" y="1766"/>
                    <a:pt x="22141" y="2168"/>
                    <a:pt x="21315" y="1320"/>
                  </a:cubicBezTo>
                  <a:cubicBezTo>
                    <a:pt x="20767" y="784"/>
                    <a:pt x="19333" y="1"/>
                    <a:pt x="177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 rot="10800000">
              <a:off x="7613850" y="-116300"/>
              <a:ext cx="1724676" cy="736904"/>
            </a:xfrm>
            <a:custGeom>
              <a:avLst/>
              <a:gdLst/>
              <a:ahLst/>
              <a:cxnLst/>
              <a:rect l="l" t="t" r="r" b="b"/>
              <a:pathLst>
                <a:path w="143993" h="61524" extrusionOk="0">
                  <a:moveTo>
                    <a:pt x="25900" y="1"/>
                  </a:moveTo>
                  <a:cubicBezTo>
                    <a:pt x="11671" y="1"/>
                    <a:pt x="1" y="8596"/>
                    <a:pt x="1" y="8596"/>
                  </a:cubicBezTo>
                  <a:lnTo>
                    <a:pt x="186" y="61523"/>
                  </a:lnTo>
                  <a:lnTo>
                    <a:pt x="143993" y="61523"/>
                  </a:lnTo>
                  <a:cubicBezTo>
                    <a:pt x="138074" y="43327"/>
                    <a:pt x="128448" y="39288"/>
                    <a:pt x="117124" y="39288"/>
                  </a:cubicBezTo>
                  <a:cubicBezTo>
                    <a:pt x="108085" y="39288"/>
                    <a:pt x="97965" y="41861"/>
                    <a:pt x="87783" y="41861"/>
                  </a:cubicBezTo>
                  <a:cubicBezTo>
                    <a:pt x="83897" y="41861"/>
                    <a:pt x="80003" y="41486"/>
                    <a:pt x="76156" y="40451"/>
                  </a:cubicBezTo>
                  <a:cubicBezTo>
                    <a:pt x="58842" y="35830"/>
                    <a:pt x="64326" y="18763"/>
                    <a:pt x="43685" y="5269"/>
                  </a:cubicBezTo>
                  <a:cubicBezTo>
                    <a:pt x="37737" y="1386"/>
                    <a:pt x="31612" y="1"/>
                    <a:pt x="259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>
              <a:off x="7365463" y="107038"/>
              <a:ext cx="163500" cy="163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8469625" y="775288"/>
              <a:ext cx="98400" cy="98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8942775" y="1523163"/>
              <a:ext cx="98400" cy="987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54;p4"/>
          <p:cNvGrpSpPr/>
          <p:nvPr/>
        </p:nvGrpSpPr>
        <p:grpSpPr>
          <a:xfrm>
            <a:off x="6806901" y="-116300"/>
            <a:ext cx="2684034" cy="1738163"/>
            <a:chOff x="6654501" y="-116300"/>
            <a:chExt cx="2684034" cy="1738163"/>
          </a:xfrm>
        </p:grpSpPr>
        <p:sp>
          <p:nvSpPr>
            <p:cNvPr id="55" name="Google Shape;55;p4"/>
            <p:cNvSpPr/>
            <p:nvPr/>
          </p:nvSpPr>
          <p:spPr>
            <a:xfrm>
              <a:off x="6654501" y="-116300"/>
              <a:ext cx="2684034" cy="1535681"/>
            </a:xfrm>
            <a:custGeom>
              <a:avLst/>
              <a:gdLst/>
              <a:ahLst/>
              <a:cxnLst/>
              <a:rect l="l" t="t" r="r" b="b"/>
              <a:pathLst>
                <a:path w="64695" h="36451" extrusionOk="0">
                  <a:moveTo>
                    <a:pt x="5503" y="0"/>
                  </a:moveTo>
                  <a:cubicBezTo>
                    <a:pt x="2589" y="0"/>
                    <a:pt x="1" y="186"/>
                    <a:pt x="237" y="874"/>
                  </a:cubicBezTo>
                  <a:cubicBezTo>
                    <a:pt x="460" y="1499"/>
                    <a:pt x="4411" y="2169"/>
                    <a:pt x="5259" y="2593"/>
                  </a:cubicBezTo>
                  <a:cubicBezTo>
                    <a:pt x="7178" y="3552"/>
                    <a:pt x="8897" y="4869"/>
                    <a:pt x="10325" y="6454"/>
                  </a:cubicBezTo>
                  <a:cubicBezTo>
                    <a:pt x="13673" y="10092"/>
                    <a:pt x="16619" y="21050"/>
                    <a:pt x="24989" y="22345"/>
                  </a:cubicBezTo>
                  <a:cubicBezTo>
                    <a:pt x="25398" y="22407"/>
                    <a:pt x="25804" y="22437"/>
                    <a:pt x="26206" y="22437"/>
                  </a:cubicBezTo>
                  <a:cubicBezTo>
                    <a:pt x="31849" y="22437"/>
                    <a:pt x="36809" y="16669"/>
                    <a:pt x="38871" y="15314"/>
                  </a:cubicBezTo>
                  <a:cubicBezTo>
                    <a:pt x="39863" y="14681"/>
                    <a:pt x="40996" y="14362"/>
                    <a:pt x="42135" y="14362"/>
                  </a:cubicBezTo>
                  <a:cubicBezTo>
                    <a:pt x="43201" y="14362"/>
                    <a:pt x="44272" y="14642"/>
                    <a:pt x="45232" y="15203"/>
                  </a:cubicBezTo>
                  <a:cubicBezTo>
                    <a:pt x="49027" y="17502"/>
                    <a:pt x="49071" y="22858"/>
                    <a:pt x="50634" y="27010"/>
                  </a:cubicBezTo>
                  <a:cubicBezTo>
                    <a:pt x="52642" y="32143"/>
                    <a:pt x="57307" y="35759"/>
                    <a:pt x="62775" y="36450"/>
                  </a:cubicBezTo>
                  <a:cubicBezTo>
                    <a:pt x="62396" y="25269"/>
                    <a:pt x="63043" y="14065"/>
                    <a:pt x="64694" y="2994"/>
                  </a:cubicBezTo>
                  <a:cubicBezTo>
                    <a:pt x="57530" y="1745"/>
                    <a:pt x="50232" y="1499"/>
                    <a:pt x="42978" y="1254"/>
                  </a:cubicBezTo>
                  <a:cubicBezTo>
                    <a:pt x="32957" y="896"/>
                    <a:pt x="22936" y="562"/>
                    <a:pt x="12914" y="249"/>
                  </a:cubicBezTo>
                  <a:cubicBezTo>
                    <a:pt x="12140" y="215"/>
                    <a:pt x="8634" y="0"/>
                    <a:pt x="55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 rot="5400000" flipH="1">
              <a:off x="8050932" y="-354518"/>
              <a:ext cx="808131" cy="1493289"/>
            </a:xfrm>
            <a:custGeom>
              <a:avLst/>
              <a:gdLst/>
              <a:ahLst/>
              <a:cxnLst/>
              <a:rect l="l" t="t" r="r" b="b"/>
              <a:pathLst>
                <a:path w="24039" h="44420" extrusionOk="0">
                  <a:moveTo>
                    <a:pt x="17715" y="1"/>
                  </a:moveTo>
                  <a:cubicBezTo>
                    <a:pt x="16371" y="1"/>
                    <a:pt x="14900" y="541"/>
                    <a:pt x="13704" y="2213"/>
                  </a:cubicBezTo>
                  <a:cubicBezTo>
                    <a:pt x="10848" y="6185"/>
                    <a:pt x="15289" y="12211"/>
                    <a:pt x="13392" y="17300"/>
                  </a:cubicBezTo>
                  <a:cubicBezTo>
                    <a:pt x="11272" y="22947"/>
                    <a:pt x="1" y="24509"/>
                    <a:pt x="1384" y="34262"/>
                  </a:cubicBezTo>
                  <a:cubicBezTo>
                    <a:pt x="2268" y="40412"/>
                    <a:pt x="11808" y="44419"/>
                    <a:pt x="18141" y="44419"/>
                  </a:cubicBezTo>
                  <a:cubicBezTo>
                    <a:pt x="19486" y="44419"/>
                    <a:pt x="20686" y="44239"/>
                    <a:pt x="21628" y="43860"/>
                  </a:cubicBezTo>
                  <a:cubicBezTo>
                    <a:pt x="21918" y="43748"/>
                    <a:pt x="23413" y="36851"/>
                    <a:pt x="23480" y="36048"/>
                  </a:cubicBezTo>
                  <a:cubicBezTo>
                    <a:pt x="24038" y="28549"/>
                    <a:pt x="24016" y="20983"/>
                    <a:pt x="23369" y="13484"/>
                  </a:cubicBezTo>
                  <a:cubicBezTo>
                    <a:pt x="23056" y="9890"/>
                    <a:pt x="22699" y="6252"/>
                    <a:pt x="22186" y="2681"/>
                  </a:cubicBezTo>
                  <a:cubicBezTo>
                    <a:pt x="22052" y="1766"/>
                    <a:pt x="22141" y="2168"/>
                    <a:pt x="21315" y="1320"/>
                  </a:cubicBezTo>
                  <a:cubicBezTo>
                    <a:pt x="20767" y="784"/>
                    <a:pt x="19333" y="1"/>
                    <a:pt x="177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 rot="10800000">
              <a:off x="7613850" y="-116300"/>
              <a:ext cx="1724676" cy="736904"/>
            </a:xfrm>
            <a:custGeom>
              <a:avLst/>
              <a:gdLst/>
              <a:ahLst/>
              <a:cxnLst/>
              <a:rect l="l" t="t" r="r" b="b"/>
              <a:pathLst>
                <a:path w="143993" h="61524" extrusionOk="0">
                  <a:moveTo>
                    <a:pt x="25900" y="1"/>
                  </a:moveTo>
                  <a:cubicBezTo>
                    <a:pt x="11671" y="1"/>
                    <a:pt x="1" y="8596"/>
                    <a:pt x="1" y="8596"/>
                  </a:cubicBezTo>
                  <a:lnTo>
                    <a:pt x="186" y="61523"/>
                  </a:lnTo>
                  <a:lnTo>
                    <a:pt x="143993" y="61523"/>
                  </a:lnTo>
                  <a:cubicBezTo>
                    <a:pt x="138074" y="43327"/>
                    <a:pt x="128448" y="39288"/>
                    <a:pt x="117124" y="39288"/>
                  </a:cubicBezTo>
                  <a:cubicBezTo>
                    <a:pt x="108085" y="39288"/>
                    <a:pt x="97965" y="41861"/>
                    <a:pt x="87783" y="41861"/>
                  </a:cubicBezTo>
                  <a:cubicBezTo>
                    <a:pt x="83897" y="41861"/>
                    <a:pt x="80003" y="41486"/>
                    <a:pt x="76156" y="40451"/>
                  </a:cubicBezTo>
                  <a:cubicBezTo>
                    <a:pt x="58842" y="35830"/>
                    <a:pt x="64326" y="18763"/>
                    <a:pt x="43685" y="5269"/>
                  </a:cubicBezTo>
                  <a:cubicBezTo>
                    <a:pt x="37737" y="1386"/>
                    <a:pt x="31612" y="1"/>
                    <a:pt x="259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7365463" y="107038"/>
              <a:ext cx="163500" cy="163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8469625" y="775288"/>
              <a:ext cx="98400" cy="98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8942775" y="1523163"/>
              <a:ext cx="98400" cy="987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 txBox="1">
            <a:spLocks noGrp="1"/>
          </p:cNvSpPr>
          <p:nvPr>
            <p:ph type="subTitle" idx="1"/>
          </p:nvPr>
        </p:nvSpPr>
        <p:spPr>
          <a:xfrm>
            <a:off x="5069450" y="2590588"/>
            <a:ext cx="28848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ubTitle" idx="2"/>
          </p:nvPr>
        </p:nvSpPr>
        <p:spPr>
          <a:xfrm>
            <a:off x="5069400" y="2882600"/>
            <a:ext cx="2884800" cy="7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subTitle" idx="3"/>
          </p:nvPr>
        </p:nvSpPr>
        <p:spPr>
          <a:xfrm>
            <a:off x="1189788" y="2590588"/>
            <a:ext cx="28848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subTitle" idx="4"/>
          </p:nvPr>
        </p:nvSpPr>
        <p:spPr>
          <a:xfrm>
            <a:off x="1189800" y="2882600"/>
            <a:ext cx="2884800" cy="7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5"/>
          <p:cNvSpPr/>
          <p:nvPr/>
        </p:nvSpPr>
        <p:spPr>
          <a:xfrm rot="10376871">
            <a:off x="-495921" y="-203555"/>
            <a:ext cx="4143688" cy="141169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5"/>
          <p:cNvSpPr/>
          <p:nvPr/>
        </p:nvSpPr>
        <p:spPr>
          <a:xfrm>
            <a:off x="3812651" y="348974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5"/>
          <p:cNvSpPr/>
          <p:nvPr/>
        </p:nvSpPr>
        <p:spPr>
          <a:xfrm>
            <a:off x="593226" y="83864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4418776" y="63342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981851" y="25027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5"/>
          <p:cNvSpPr/>
          <p:nvPr/>
        </p:nvSpPr>
        <p:spPr>
          <a:xfrm flipH="1">
            <a:off x="-201027" y="-164602"/>
            <a:ext cx="3007352" cy="1244123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5"/>
          <p:cNvSpPr/>
          <p:nvPr/>
        </p:nvSpPr>
        <p:spPr>
          <a:xfrm rot="10800000">
            <a:off x="-259611" y="-297078"/>
            <a:ext cx="2457436" cy="930503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5"/>
          <p:cNvSpPr/>
          <p:nvPr/>
        </p:nvSpPr>
        <p:spPr>
          <a:xfrm rot="-448972">
            <a:off x="5418223" y="3906226"/>
            <a:ext cx="4114989" cy="1394558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5"/>
          <p:cNvSpPr/>
          <p:nvPr/>
        </p:nvSpPr>
        <p:spPr>
          <a:xfrm rot="10800000">
            <a:off x="4710711" y="4724448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5"/>
          <p:cNvSpPr/>
          <p:nvPr/>
        </p:nvSpPr>
        <p:spPr>
          <a:xfrm rot="10800000">
            <a:off x="8391336" y="4168473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5"/>
          <p:cNvSpPr/>
          <p:nvPr/>
        </p:nvSpPr>
        <p:spPr>
          <a:xfrm rot="10800000">
            <a:off x="5390761" y="416847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5"/>
          <p:cNvSpPr/>
          <p:nvPr/>
        </p:nvSpPr>
        <p:spPr>
          <a:xfrm rot="10800000">
            <a:off x="6002711" y="475684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5"/>
          <p:cNvSpPr/>
          <p:nvPr/>
        </p:nvSpPr>
        <p:spPr>
          <a:xfrm rot="10800000" flipH="1">
            <a:off x="6276637" y="4026301"/>
            <a:ext cx="3007352" cy="1244123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6885137" y="4472397"/>
            <a:ext cx="2457436" cy="930503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82" name="Google Shape;82;p6"/>
          <p:cNvSpPr/>
          <p:nvPr/>
        </p:nvSpPr>
        <p:spPr>
          <a:xfrm>
            <a:off x="6082076" y="-118290"/>
            <a:ext cx="3204343" cy="1651139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6"/>
          <p:cNvSpPr/>
          <p:nvPr/>
        </p:nvSpPr>
        <p:spPr>
          <a:xfrm rot="10800000">
            <a:off x="6965676" y="-72669"/>
            <a:ext cx="2420522" cy="1034218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6"/>
          <p:cNvSpPr/>
          <p:nvPr/>
        </p:nvSpPr>
        <p:spPr>
          <a:xfrm rot="10484947" flipH="1">
            <a:off x="7999385" y="-411807"/>
            <a:ext cx="1843431" cy="8692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6"/>
          <p:cNvSpPr/>
          <p:nvPr/>
        </p:nvSpPr>
        <p:spPr>
          <a:xfrm rot="10800000">
            <a:off x="7222138" y="45824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6"/>
          <p:cNvSpPr/>
          <p:nvPr/>
        </p:nvSpPr>
        <p:spPr>
          <a:xfrm rot="10800000">
            <a:off x="8177150" y="69715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6"/>
          <p:cNvSpPr/>
          <p:nvPr/>
        </p:nvSpPr>
        <p:spPr>
          <a:xfrm rot="10800000">
            <a:off x="8947925" y="158193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"/>
          <p:cNvSpPr txBox="1">
            <a:spLocks noGrp="1"/>
          </p:cNvSpPr>
          <p:nvPr>
            <p:ph type="title"/>
          </p:nvPr>
        </p:nvSpPr>
        <p:spPr>
          <a:xfrm>
            <a:off x="478950" y="1922950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0" name="Google Shape;90;p7"/>
          <p:cNvSpPr txBox="1">
            <a:spLocks noGrp="1"/>
          </p:cNvSpPr>
          <p:nvPr>
            <p:ph type="subTitle" idx="1"/>
          </p:nvPr>
        </p:nvSpPr>
        <p:spPr>
          <a:xfrm>
            <a:off x="479050" y="2757125"/>
            <a:ext cx="4860000" cy="49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7"/>
          <p:cNvSpPr/>
          <p:nvPr/>
        </p:nvSpPr>
        <p:spPr>
          <a:xfrm rot="-10667561">
            <a:off x="305871" y="4396335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"/>
          <p:cNvSpPr/>
          <p:nvPr/>
        </p:nvSpPr>
        <p:spPr>
          <a:xfrm rot="10800000">
            <a:off x="402459" y="4303597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7"/>
          <p:cNvSpPr/>
          <p:nvPr/>
        </p:nvSpPr>
        <p:spPr>
          <a:xfrm>
            <a:off x="-272112" y="4159112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7"/>
          <p:cNvSpPr/>
          <p:nvPr/>
        </p:nvSpPr>
        <p:spPr>
          <a:xfrm>
            <a:off x="5246676" y="482077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7"/>
          <p:cNvSpPr/>
          <p:nvPr/>
        </p:nvSpPr>
        <p:spPr>
          <a:xfrm>
            <a:off x="402451" y="395219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7"/>
          <p:cNvSpPr/>
          <p:nvPr/>
        </p:nvSpPr>
        <p:spPr>
          <a:xfrm>
            <a:off x="1153051" y="439062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7"/>
          <p:cNvSpPr/>
          <p:nvPr/>
        </p:nvSpPr>
        <p:spPr>
          <a:xfrm>
            <a:off x="2859751" y="473747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7"/>
          <p:cNvSpPr/>
          <p:nvPr/>
        </p:nvSpPr>
        <p:spPr>
          <a:xfrm rot="-132439" flipH="1">
            <a:off x="305871" y="-39916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7"/>
          <p:cNvSpPr/>
          <p:nvPr/>
        </p:nvSpPr>
        <p:spPr>
          <a:xfrm flipH="1">
            <a:off x="402459" y="-132676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7"/>
          <p:cNvSpPr/>
          <p:nvPr/>
        </p:nvSpPr>
        <p:spPr>
          <a:xfrm rot="10800000" flipH="1">
            <a:off x="-272112" y="-10878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7"/>
          <p:cNvSpPr/>
          <p:nvPr/>
        </p:nvSpPr>
        <p:spPr>
          <a:xfrm rot="10800000" flipH="1">
            <a:off x="402451" y="1086487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7"/>
          <p:cNvSpPr/>
          <p:nvPr/>
        </p:nvSpPr>
        <p:spPr>
          <a:xfrm rot="10800000" flipH="1">
            <a:off x="1153051" y="648062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"/>
          <p:cNvSpPr/>
          <p:nvPr/>
        </p:nvSpPr>
        <p:spPr>
          <a:xfrm rot="10800000" flipH="1">
            <a:off x="2859751" y="301212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7"/>
          <p:cNvSpPr/>
          <p:nvPr/>
        </p:nvSpPr>
        <p:spPr>
          <a:xfrm rot="10800000" flipH="1">
            <a:off x="5246676" y="153112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"/>
          <p:cNvSpPr txBox="1">
            <a:spLocks noGrp="1"/>
          </p:cNvSpPr>
          <p:nvPr>
            <p:ph type="title"/>
          </p:nvPr>
        </p:nvSpPr>
        <p:spPr>
          <a:xfrm>
            <a:off x="1388100" y="1076025"/>
            <a:ext cx="6367800" cy="28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95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7" name="Google Shape;107;p8"/>
          <p:cNvSpPr/>
          <p:nvPr/>
        </p:nvSpPr>
        <p:spPr>
          <a:xfrm flipH="1">
            <a:off x="-426404" y="-84700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8"/>
          <p:cNvSpPr/>
          <p:nvPr/>
        </p:nvSpPr>
        <p:spPr>
          <a:xfrm rot="10800000">
            <a:off x="-294784" y="-365201"/>
            <a:ext cx="3086654" cy="972101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8"/>
          <p:cNvSpPr/>
          <p:nvPr/>
        </p:nvSpPr>
        <p:spPr>
          <a:xfrm rot="-5400147">
            <a:off x="232464" y="-691625"/>
            <a:ext cx="1404839" cy="2093848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8"/>
          <p:cNvSpPr/>
          <p:nvPr/>
        </p:nvSpPr>
        <p:spPr>
          <a:xfrm flipH="1">
            <a:off x="683516" y="60690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8"/>
          <p:cNvSpPr/>
          <p:nvPr/>
        </p:nvSpPr>
        <p:spPr>
          <a:xfrm flipH="1">
            <a:off x="2476066" y="6665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8"/>
          <p:cNvSpPr/>
          <p:nvPr/>
        </p:nvSpPr>
        <p:spPr>
          <a:xfrm flipH="1">
            <a:off x="3173616" y="244725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8"/>
          <p:cNvSpPr/>
          <p:nvPr/>
        </p:nvSpPr>
        <p:spPr>
          <a:xfrm flipH="1">
            <a:off x="6566441" y="273550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8"/>
          <p:cNvSpPr/>
          <p:nvPr/>
        </p:nvSpPr>
        <p:spPr>
          <a:xfrm rot="10800000" flipH="1">
            <a:off x="2631095" y="4430364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8"/>
          <p:cNvSpPr/>
          <p:nvPr/>
        </p:nvSpPr>
        <p:spPr>
          <a:xfrm>
            <a:off x="6302893" y="4618767"/>
            <a:ext cx="3086654" cy="972101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8"/>
          <p:cNvSpPr/>
          <p:nvPr/>
        </p:nvSpPr>
        <p:spPr>
          <a:xfrm rot="5399853">
            <a:off x="7457460" y="3823444"/>
            <a:ext cx="1404839" cy="2093848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8"/>
          <p:cNvSpPr/>
          <p:nvPr/>
        </p:nvSpPr>
        <p:spPr>
          <a:xfrm rot="10800000" flipH="1">
            <a:off x="8312846" y="4520067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8"/>
          <p:cNvSpPr/>
          <p:nvPr/>
        </p:nvSpPr>
        <p:spPr>
          <a:xfrm rot="10800000" flipH="1">
            <a:off x="6455196" y="4395617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8"/>
          <p:cNvSpPr/>
          <p:nvPr/>
        </p:nvSpPr>
        <p:spPr>
          <a:xfrm rot="10800000" flipH="1">
            <a:off x="5822746" y="4882242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8"/>
          <p:cNvSpPr/>
          <p:nvPr/>
        </p:nvSpPr>
        <p:spPr>
          <a:xfrm rot="10800000" flipH="1">
            <a:off x="8749921" y="4232117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8"/>
          <p:cNvSpPr/>
          <p:nvPr/>
        </p:nvSpPr>
        <p:spPr>
          <a:xfrm rot="10800000" flipH="1">
            <a:off x="2364821" y="4788617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8"/>
          <p:cNvSpPr/>
          <p:nvPr/>
        </p:nvSpPr>
        <p:spPr>
          <a:xfrm flipH="1">
            <a:off x="181341" y="8300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"/>
          <p:cNvSpPr txBox="1">
            <a:spLocks noGrp="1"/>
          </p:cNvSpPr>
          <p:nvPr>
            <p:ph type="title"/>
          </p:nvPr>
        </p:nvSpPr>
        <p:spPr>
          <a:xfrm>
            <a:off x="2141950" y="1922950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5" name="Google Shape;125;p9"/>
          <p:cNvSpPr txBox="1">
            <a:spLocks noGrp="1"/>
          </p:cNvSpPr>
          <p:nvPr>
            <p:ph type="subTitle" idx="1"/>
          </p:nvPr>
        </p:nvSpPr>
        <p:spPr>
          <a:xfrm>
            <a:off x="2142050" y="2757125"/>
            <a:ext cx="4860000" cy="49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9"/>
          <p:cNvSpPr/>
          <p:nvPr/>
        </p:nvSpPr>
        <p:spPr>
          <a:xfrm rot="10800000" flipH="1">
            <a:off x="5365175" y="328529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9"/>
          <p:cNvSpPr/>
          <p:nvPr/>
        </p:nvSpPr>
        <p:spPr>
          <a:xfrm rot="10800000" flipH="1">
            <a:off x="4874550" y="442998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9"/>
          <p:cNvSpPr/>
          <p:nvPr/>
        </p:nvSpPr>
        <p:spPr>
          <a:xfrm flipH="1">
            <a:off x="5365175" y="46636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9"/>
          <p:cNvSpPr/>
          <p:nvPr/>
        </p:nvSpPr>
        <p:spPr>
          <a:xfrm flipH="1">
            <a:off x="7188788" y="438261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9"/>
          <p:cNvSpPr/>
          <p:nvPr/>
        </p:nvSpPr>
        <p:spPr>
          <a:xfrm flipH="1">
            <a:off x="6621274" y="3703451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9"/>
          <p:cNvSpPr/>
          <p:nvPr/>
        </p:nvSpPr>
        <p:spPr>
          <a:xfrm flipH="1">
            <a:off x="7832875" y="401702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9"/>
          <p:cNvSpPr/>
          <p:nvPr/>
        </p:nvSpPr>
        <p:spPr>
          <a:xfrm flipH="1">
            <a:off x="8890913" y="3007538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9"/>
          <p:cNvSpPr/>
          <p:nvPr/>
        </p:nvSpPr>
        <p:spPr>
          <a:xfrm flipH="1">
            <a:off x="-260192" y="16661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9"/>
          <p:cNvSpPr/>
          <p:nvPr/>
        </p:nvSpPr>
        <p:spPr>
          <a:xfrm flipH="1">
            <a:off x="158481" y="-33346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9"/>
          <p:cNvSpPr/>
          <p:nvPr/>
        </p:nvSpPr>
        <p:spPr>
          <a:xfrm rot="10800000" flipH="1">
            <a:off x="3699725" y="4193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9"/>
          <p:cNvSpPr/>
          <p:nvPr/>
        </p:nvSpPr>
        <p:spPr>
          <a:xfrm rot="10800000" flipH="1">
            <a:off x="1811013" y="63557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9"/>
          <p:cNvSpPr/>
          <p:nvPr/>
        </p:nvSpPr>
        <p:spPr>
          <a:xfrm rot="10800000" flipH="1">
            <a:off x="-332175" y="-43579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9"/>
          <p:cNvSpPr/>
          <p:nvPr/>
        </p:nvSpPr>
        <p:spPr>
          <a:xfrm rot="10800000" flipH="1">
            <a:off x="1232025" y="106596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9"/>
          <p:cNvSpPr/>
          <p:nvPr/>
        </p:nvSpPr>
        <p:spPr>
          <a:xfrm rot="10800000" flipH="1">
            <a:off x="108888" y="20106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"/>
          <p:cNvSpPr txBox="1">
            <a:spLocks noGrp="1"/>
          </p:cNvSpPr>
          <p:nvPr>
            <p:ph type="body" idx="1"/>
          </p:nvPr>
        </p:nvSpPr>
        <p:spPr>
          <a:xfrm>
            <a:off x="540000" y="540000"/>
            <a:ext cx="3590400" cy="90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30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</a:lstStyle>
          <a:p>
            <a:endParaRPr/>
          </a:p>
        </p:txBody>
      </p:sp>
      <p:sp>
        <p:nvSpPr>
          <p:cNvPr id="142" name="Google Shape;142;p10"/>
          <p:cNvSpPr/>
          <p:nvPr/>
        </p:nvSpPr>
        <p:spPr>
          <a:xfrm flipH="1">
            <a:off x="3426309" y="3056502"/>
            <a:ext cx="5986869" cy="212719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0"/>
          <p:cNvSpPr/>
          <p:nvPr/>
        </p:nvSpPr>
        <p:spPr>
          <a:xfrm rot="10800000" flipH="1">
            <a:off x="5737690" y="3381530"/>
            <a:ext cx="3675485" cy="189381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0"/>
          <p:cNvSpPr/>
          <p:nvPr/>
        </p:nvSpPr>
        <p:spPr>
          <a:xfrm rot="315040">
            <a:off x="7305814" y="4459737"/>
            <a:ext cx="2114446" cy="9970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0"/>
          <p:cNvSpPr/>
          <p:nvPr/>
        </p:nvSpPr>
        <p:spPr>
          <a:xfrm flipH="1">
            <a:off x="5699552" y="478436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0"/>
          <p:cNvSpPr/>
          <p:nvPr/>
        </p:nvSpPr>
        <p:spPr>
          <a:xfrm flipH="1">
            <a:off x="8043764" y="39431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0"/>
          <p:cNvSpPr/>
          <p:nvPr/>
        </p:nvSpPr>
        <p:spPr>
          <a:xfrm flipH="1">
            <a:off x="8476477" y="342716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0"/>
          <p:cNvSpPr/>
          <p:nvPr/>
        </p:nvSpPr>
        <p:spPr>
          <a:xfrm flipH="1">
            <a:off x="7442277" y="355703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40000" y="1152475"/>
            <a:ext cx="806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2" r:id="rId22"/>
    <p:sldLayoutId id="2147483673" r:id="rId23"/>
    <p:sldLayoutId id="2147483675" r:id="rId24"/>
    <p:sldLayoutId id="2147483676" r:id="rId25"/>
    <p:sldLayoutId id="2147483677" r:id="rId2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Bl0cjmxIRo1K-nSalUrtKSshsmSQnCdz/view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SZ25WvMqrchyILoM4kZ4IFzKLKLdPb8l/view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UiRsdKpke7bu5SSxX2cuCz6RnMUBVLcX/view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HhVNpRLc3BCbfxxziuyN99TFVAzQzz68/view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XLqN-r8sF15xuWwVNQIDz35GRw9ICH5Y/view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014/ajot.2014.682006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1KHvTPqF-qzdtBSw1wBoqUNAwnZXF9K5/view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8"/>
          <p:cNvSpPr txBox="1">
            <a:spLocks noGrp="1"/>
          </p:cNvSpPr>
          <p:nvPr>
            <p:ph type="ctrTitle"/>
          </p:nvPr>
        </p:nvSpPr>
        <p:spPr>
          <a:xfrm>
            <a:off x="678600" y="1186020"/>
            <a:ext cx="7787100" cy="233307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4400" dirty="0" smtClean="0"/>
              <a:t>Universitatea </a:t>
            </a:r>
            <a:r>
              <a:rPr lang="en" sz="4400" dirty="0" smtClean="0"/>
              <a:t>Sacred Heart</a:t>
            </a:r>
            <a:r>
              <a:rPr lang="ro-RO" sz="4400" dirty="0" smtClean="0"/>
              <a:t> </a:t>
            </a:r>
            <a:r>
              <a:rPr lang="ro-RO" sz="2400" b="0" dirty="0" smtClean="0"/>
              <a:t>(Connecticut, SUA) </a:t>
            </a:r>
            <a:r>
              <a:rPr lang="ro-RO" sz="4400" dirty="0"/>
              <a:t/>
            </a:r>
            <a:br>
              <a:rPr lang="ro-RO" sz="4400" dirty="0"/>
            </a:br>
            <a:r>
              <a:rPr lang="en" sz="2400" dirty="0" smtClean="0"/>
              <a:t>Workshop</a:t>
            </a:r>
            <a:r>
              <a:rPr lang="ro-RO" sz="2400" dirty="0" smtClean="0"/>
              <a:t>: </a:t>
            </a:r>
            <a:r>
              <a:rPr lang="en" sz="2400" dirty="0" smtClean="0"/>
              <a:t>13 octombrie, 2022. Alba-Iulia, Rom</a:t>
            </a:r>
            <a:r>
              <a:rPr lang="ro-RO" sz="2400" dirty="0" smtClean="0"/>
              <a:t>ânia</a:t>
            </a:r>
            <a:endParaRPr sz="2400" dirty="0"/>
          </a:p>
        </p:txBody>
      </p:sp>
      <p:sp>
        <p:nvSpPr>
          <p:cNvPr id="459" name="Google Shape;459;p28"/>
          <p:cNvSpPr txBox="1"/>
          <p:nvPr/>
        </p:nvSpPr>
        <p:spPr>
          <a:xfrm>
            <a:off x="335280" y="4038530"/>
            <a:ext cx="848106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272727"/>
                </a:solidFill>
                <a:latin typeface="Josefin Sans"/>
                <a:ea typeface="Josefin Sans"/>
                <a:cs typeface="Josefin Sans"/>
                <a:sym typeface="Josefin Sans"/>
              </a:rPr>
              <a:t>Rawan Aldainy, Hannah Bolduc, Ada Fusco, Ashley Perugini, </a:t>
            </a:r>
            <a:endParaRPr lang="ro-RO" sz="1600" b="1" dirty="0" smtClean="0">
              <a:solidFill>
                <a:srgbClr val="272727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 smtClean="0">
                <a:solidFill>
                  <a:srgbClr val="272727"/>
                </a:solidFill>
                <a:latin typeface="Josefin Sans"/>
                <a:ea typeface="Josefin Sans"/>
                <a:cs typeface="Josefin Sans"/>
                <a:sym typeface="Josefin Sans"/>
              </a:rPr>
              <a:t>Victoria </a:t>
            </a:r>
            <a:r>
              <a:rPr lang="en" sz="1600" b="1" dirty="0">
                <a:solidFill>
                  <a:srgbClr val="272727"/>
                </a:solidFill>
                <a:latin typeface="Josefin Sans"/>
                <a:ea typeface="Josefin Sans"/>
                <a:cs typeface="Josefin Sans"/>
                <a:sym typeface="Josefin Sans"/>
              </a:rPr>
              <a:t>Sauser, </a:t>
            </a:r>
            <a:r>
              <a:rPr lang="en" sz="1600" b="1" dirty="0" smtClean="0">
                <a:solidFill>
                  <a:srgbClr val="272727"/>
                </a:solidFill>
                <a:latin typeface="Josefin Sans"/>
                <a:ea typeface="Josefin Sans"/>
                <a:cs typeface="Josefin Sans"/>
                <a:sym typeface="Josefin Sans"/>
              </a:rPr>
              <a:t>Hannah Tadic – studen</a:t>
            </a:r>
            <a:r>
              <a:rPr lang="ro-RO" sz="1600" b="1" dirty="0" smtClean="0">
                <a:solidFill>
                  <a:srgbClr val="272727"/>
                </a:solidFill>
                <a:latin typeface="Josefin Sans"/>
                <a:ea typeface="Josefin Sans"/>
                <a:cs typeface="Josefin Sans"/>
                <a:sym typeface="Josefin Sans"/>
              </a:rPr>
              <a:t>ți MSOT</a:t>
            </a:r>
            <a:r>
              <a:rPr lang="en" sz="1600" b="1" dirty="0" smtClean="0">
                <a:solidFill>
                  <a:schemeClr val="tx1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endParaRPr b="1" dirty="0">
              <a:solidFill>
                <a:schemeClr val="tx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19" y="67229"/>
            <a:ext cx="1097281" cy="109728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37"/>
          <p:cNvSpPr txBox="1">
            <a:spLocks noGrp="1"/>
          </p:cNvSpPr>
          <p:nvPr>
            <p:ph type="title"/>
          </p:nvPr>
        </p:nvSpPr>
        <p:spPr>
          <a:xfrm>
            <a:off x="1661160" y="1600200"/>
            <a:ext cx="5638800" cy="11450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5400" dirty="0" err="1"/>
              <a:t>Exemple</a:t>
            </a:r>
            <a:r>
              <a:rPr lang="en-US" sz="5400" dirty="0"/>
              <a:t> </a:t>
            </a:r>
            <a:r>
              <a:rPr lang="en-US" sz="5400" dirty="0" smtClean="0"/>
              <a:t>video</a:t>
            </a:r>
            <a:endParaRPr sz="5300" dirty="0"/>
          </a:p>
        </p:txBody>
      </p:sp>
      <p:sp>
        <p:nvSpPr>
          <p:cNvPr id="546" name="Google Shape;546;p37"/>
          <p:cNvSpPr txBox="1">
            <a:spLocks noGrp="1"/>
          </p:cNvSpPr>
          <p:nvPr>
            <p:ph type="subTitle" idx="1"/>
          </p:nvPr>
        </p:nvSpPr>
        <p:spPr>
          <a:xfrm>
            <a:off x="2142050" y="2924765"/>
            <a:ext cx="4860000" cy="49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o-RO" dirty="0" smtClean="0"/>
              <a:t>Cum să ne uităm / </a:t>
            </a:r>
            <a:r>
              <a:rPr lang="en-US" dirty="0" smtClean="0"/>
              <a:t>observ</a:t>
            </a:r>
            <a:r>
              <a:rPr lang="ro-RO" dirty="0" smtClean="0"/>
              <a:t>ăm?</a:t>
            </a:r>
            <a:r>
              <a:rPr lang="en-US" dirty="0"/>
              <a:t> </a:t>
            </a:r>
            <a:br>
              <a:rPr lang="en-US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302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38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 err="1"/>
              <a:t>Bebelușul</a:t>
            </a:r>
            <a:r>
              <a:rPr lang="en-US" dirty="0"/>
              <a:t> la 5 </a:t>
            </a:r>
            <a:r>
              <a:rPr lang="en-US" dirty="0" err="1"/>
              <a:t>luni</a:t>
            </a:r>
            <a:endParaRPr dirty="0"/>
          </a:p>
        </p:txBody>
      </p:sp>
      <p:sp>
        <p:nvSpPr>
          <p:cNvPr id="553" name="Google Shape;553;p38"/>
          <p:cNvSpPr txBox="1"/>
          <p:nvPr/>
        </p:nvSpPr>
        <p:spPr>
          <a:xfrm>
            <a:off x="381000" y="1757521"/>
            <a:ext cx="3528060" cy="29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330200" fontAlgn="base"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vi-VN" sz="16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Apucarea/prinderea </a:t>
            </a:r>
            <a:r>
              <a:rPr lang="ro-RO" sz="16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cu mâinile a </a:t>
            </a:r>
            <a:r>
              <a:rPr lang="vi-VN" sz="16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picioarelor </a:t>
            </a:r>
            <a:endParaRPr lang="vi-VN" sz="1600" dirty="0">
              <a:solidFill>
                <a:schemeClr val="dk2"/>
              </a:solidFill>
              <a:latin typeface="Open Sans"/>
              <a:ea typeface="Open Sans"/>
              <a:cs typeface="Open Sans"/>
            </a:endParaRPr>
          </a:p>
          <a:p>
            <a:pPr marL="457200" indent="-330200" fontAlgn="base"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vi-VN" sz="1600" dirty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Priza palmară</a:t>
            </a:r>
          </a:p>
          <a:p>
            <a:pPr marL="457200" indent="-330200" fontAlgn="base"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vi-VN" sz="1600" dirty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Coordonarea bilaterală</a:t>
            </a:r>
          </a:p>
          <a:p>
            <a:pPr marL="457200" indent="-330200" fontAlgn="base"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vi-VN" sz="1600" dirty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Explorarea orală </a:t>
            </a:r>
          </a:p>
          <a:p>
            <a:pPr marL="457200" indent="-330200" fontAlgn="base"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ro-RO" sz="1600" dirty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R</a:t>
            </a:r>
            <a:r>
              <a:rPr lang="vi-VN" sz="16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ostogol</a:t>
            </a:r>
            <a:r>
              <a:rPr lang="ro-RO" sz="16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irea de pe spate (</a:t>
            </a:r>
            <a:r>
              <a:rPr lang="ro-RO" sz="12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decubit dorsal</a:t>
            </a:r>
            <a:r>
              <a:rPr lang="ro-RO" sz="16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) pe burtă (</a:t>
            </a:r>
            <a:r>
              <a:rPr lang="vi-VN" sz="12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decubit ventral</a:t>
            </a:r>
            <a:r>
              <a:rPr lang="ro-RO" sz="16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)</a:t>
            </a:r>
            <a:endParaRPr lang="vi-VN" sz="1600" dirty="0">
              <a:solidFill>
                <a:schemeClr val="dk2"/>
              </a:solidFill>
              <a:latin typeface="Open Sans"/>
              <a:ea typeface="Open Sans"/>
              <a:cs typeface="Open Sans"/>
            </a:endParaRPr>
          </a:p>
          <a:p>
            <a:pPr marL="457200" indent="-330200" fontAlgn="base"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ro-RO" sz="16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Culcat pe burtă cu sprijin </a:t>
            </a:r>
            <a:r>
              <a:rPr lang="vi-VN" sz="16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pe antebrațe</a:t>
            </a:r>
            <a:endParaRPr lang="en-US" sz="1600" dirty="0" smtClean="0">
              <a:solidFill>
                <a:schemeClr val="dk2"/>
              </a:solidFill>
              <a:latin typeface="Open Sans"/>
              <a:ea typeface="Open Sans"/>
              <a:cs typeface="Open Sans"/>
            </a:endParaRPr>
          </a:p>
          <a:p>
            <a:pPr marL="457200" indent="-330200" fontAlgn="base"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vi-VN" sz="16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Urmăr</a:t>
            </a:r>
            <a:r>
              <a:rPr lang="ro-RO" sz="16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</a:rPr>
              <a:t>irea cu ochii  </a:t>
            </a:r>
            <a:r>
              <a:rPr lang="en" sz="1600" dirty="0" smtClean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6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554" name="Google Shape;554;p38"/>
          <p:cNvGrpSpPr/>
          <p:nvPr/>
        </p:nvGrpSpPr>
        <p:grpSpPr>
          <a:xfrm flipH="1">
            <a:off x="4311728" y="1315962"/>
            <a:ext cx="3545367" cy="3202733"/>
            <a:chOff x="649150" y="238125"/>
            <a:chExt cx="6249546" cy="5201775"/>
          </a:xfrm>
        </p:grpSpPr>
        <p:sp>
          <p:nvSpPr>
            <p:cNvPr id="555" name="Google Shape;555;p38"/>
            <p:cNvSpPr/>
            <p:nvPr/>
          </p:nvSpPr>
          <p:spPr>
            <a:xfrm>
              <a:off x="2850275" y="4488975"/>
              <a:ext cx="1849000" cy="810050"/>
            </a:xfrm>
            <a:custGeom>
              <a:avLst/>
              <a:gdLst/>
              <a:ahLst/>
              <a:cxnLst/>
              <a:rect l="l" t="t" r="r" b="b"/>
              <a:pathLst>
                <a:path w="73960" h="32402" extrusionOk="0">
                  <a:moveTo>
                    <a:pt x="7960" y="1"/>
                  </a:moveTo>
                  <a:cubicBezTo>
                    <a:pt x="5284" y="10848"/>
                    <a:pt x="2607" y="21625"/>
                    <a:pt x="1" y="32402"/>
                  </a:cubicBezTo>
                  <a:lnTo>
                    <a:pt x="73960" y="32402"/>
                  </a:lnTo>
                  <a:lnTo>
                    <a:pt x="660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8"/>
            <p:cNvSpPr/>
            <p:nvPr/>
          </p:nvSpPr>
          <p:spPr>
            <a:xfrm>
              <a:off x="2638975" y="5284925"/>
              <a:ext cx="2269850" cy="154975"/>
            </a:xfrm>
            <a:custGeom>
              <a:avLst/>
              <a:gdLst/>
              <a:ahLst/>
              <a:cxnLst/>
              <a:rect l="l" t="t" r="r" b="b"/>
              <a:pathLst>
                <a:path w="90794" h="6199" extrusionOk="0">
                  <a:moveTo>
                    <a:pt x="3875" y="0"/>
                  </a:moveTo>
                  <a:cubicBezTo>
                    <a:pt x="1761" y="0"/>
                    <a:pt x="1" y="2043"/>
                    <a:pt x="1" y="4508"/>
                  </a:cubicBezTo>
                  <a:lnTo>
                    <a:pt x="1" y="6199"/>
                  </a:lnTo>
                  <a:lnTo>
                    <a:pt x="90794" y="6199"/>
                  </a:lnTo>
                  <a:lnTo>
                    <a:pt x="90794" y="4508"/>
                  </a:lnTo>
                  <a:cubicBezTo>
                    <a:pt x="90794" y="2043"/>
                    <a:pt x="89103" y="0"/>
                    <a:pt x="869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8"/>
            <p:cNvSpPr/>
            <p:nvPr/>
          </p:nvSpPr>
          <p:spPr>
            <a:xfrm>
              <a:off x="649171" y="3870411"/>
              <a:ext cx="6249525" cy="905641"/>
            </a:xfrm>
            <a:custGeom>
              <a:avLst/>
              <a:gdLst/>
              <a:ahLst/>
              <a:cxnLst/>
              <a:rect l="l" t="t" r="r" b="b"/>
              <a:pathLst>
                <a:path w="249981" h="24091" extrusionOk="0">
                  <a:moveTo>
                    <a:pt x="0" y="1"/>
                  </a:moveTo>
                  <a:lnTo>
                    <a:pt x="0" y="17892"/>
                  </a:lnTo>
                  <a:cubicBezTo>
                    <a:pt x="0" y="21343"/>
                    <a:pt x="2817" y="24090"/>
                    <a:pt x="6198" y="24090"/>
                  </a:cubicBezTo>
                  <a:lnTo>
                    <a:pt x="243782" y="24090"/>
                  </a:lnTo>
                  <a:cubicBezTo>
                    <a:pt x="247233" y="24090"/>
                    <a:pt x="249980" y="21343"/>
                    <a:pt x="249980" y="17892"/>
                  </a:cubicBezTo>
                  <a:lnTo>
                    <a:pt x="2499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8"/>
            <p:cNvSpPr/>
            <p:nvPr/>
          </p:nvSpPr>
          <p:spPr>
            <a:xfrm>
              <a:off x="649150" y="238125"/>
              <a:ext cx="6249525" cy="3935675"/>
            </a:xfrm>
            <a:custGeom>
              <a:avLst/>
              <a:gdLst/>
              <a:ahLst/>
              <a:cxnLst/>
              <a:rect l="l" t="t" r="r" b="b"/>
              <a:pathLst>
                <a:path w="249981" h="157427" extrusionOk="0">
                  <a:moveTo>
                    <a:pt x="6198" y="0"/>
                  </a:moveTo>
                  <a:cubicBezTo>
                    <a:pt x="2817" y="0"/>
                    <a:pt x="0" y="2817"/>
                    <a:pt x="0" y="6198"/>
                  </a:cubicBezTo>
                  <a:lnTo>
                    <a:pt x="0" y="157427"/>
                  </a:lnTo>
                  <a:lnTo>
                    <a:pt x="249980" y="157427"/>
                  </a:lnTo>
                  <a:lnTo>
                    <a:pt x="249980" y="6198"/>
                  </a:lnTo>
                  <a:cubicBezTo>
                    <a:pt x="249980" y="2817"/>
                    <a:pt x="247233" y="0"/>
                    <a:pt x="2437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8"/>
            <p:cNvSpPr/>
            <p:nvPr/>
          </p:nvSpPr>
          <p:spPr>
            <a:xfrm>
              <a:off x="904475" y="481125"/>
              <a:ext cx="5738850" cy="3435575"/>
            </a:xfrm>
            <a:custGeom>
              <a:avLst/>
              <a:gdLst/>
              <a:ahLst/>
              <a:cxnLst/>
              <a:rect l="l" t="t" r="r" b="b"/>
              <a:pathLst>
                <a:path w="229554" h="137423" extrusionOk="0">
                  <a:moveTo>
                    <a:pt x="0" y="0"/>
                  </a:moveTo>
                  <a:lnTo>
                    <a:pt x="0" y="137423"/>
                  </a:lnTo>
                  <a:lnTo>
                    <a:pt x="229554" y="137423"/>
                  </a:lnTo>
                  <a:lnTo>
                    <a:pt x="22955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60" name="Google Shape;560;p38" title="Magic Movie 3.mov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38492" y="1469650"/>
            <a:ext cx="3291840" cy="2148840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2" name="Google Shape;552;p38"/>
          <p:cNvSpPr txBox="1"/>
          <p:nvPr/>
        </p:nvSpPr>
        <p:spPr>
          <a:xfrm>
            <a:off x="478901" y="1142760"/>
            <a:ext cx="3165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vi-VN" sz="2600" b="1" dirty="0">
                <a:latin typeface="Josefin Sans" charset="-18"/>
              </a:rPr>
              <a:t>Analiza activității</a:t>
            </a:r>
            <a:endParaRPr sz="2600" b="1" dirty="0">
              <a:solidFill>
                <a:schemeClr val="dk2"/>
              </a:solidFill>
              <a:latin typeface="Josefin Sans" charset="-18"/>
              <a:ea typeface="Josefin Sans"/>
              <a:cs typeface="Josefin Sans"/>
              <a:sym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225907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39"/>
          <p:cNvSpPr txBox="1">
            <a:spLocks noGrp="1"/>
          </p:cNvSpPr>
          <p:nvPr>
            <p:ph type="title"/>
          </p:nvPr>
        </p:nvSpPr>
        <p:spPr>
          <a:xfrm>
            <a:off x="396240" y="363274"/>
            <a:ext cx="8595360" cy="855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vi-VN" dirty="0" smtClean="0"/>
              <a:t> </a:t>
            </a:r>
            <a:r>
              <a:rPr lang="ro-RO" sz="2800" dirty="0" smtClean="0"/>
              <a:t>Învățământul</a:t>
            </a:r>
            <a:r>
              <a:rPr lang="vi-VN" sz="2800" dirty="0" smtClean="0"/>
              <a:t>: </a:t>
            </a:r>
            <a:r>
              <a:rPr lang="ro-RO" sz="2800" dirty="0" smtClean="0"/>
              <a:t>Activitatea de c</a:t>
            </a:r>
            <a:r>
              <a:rPr lang="vi-VN" sz="2800" dirty="0" smtClean="0"/>
              <a:t>olora</a:t>
            </a:r>
            <a:r>
              <a:rPr lang="ro-RO" sz="2800" dirty="0" smtClean="0"/>
              <a:t>re </a:t>
            </a:r>
            <a:br>
              <a:rPr lang="ro-RO" sz="2800" dirty="0" smtClean="0"/>
            </a:br>
            <a:r>
              <a:rPr lang="ro-RO" sz="2400" b="0" dirty="0" smtClean="0"/>
              <a:t>(Abilitățile pregătitoare pentru scris)</a:t>
            </a:r>
            <a:r>
              <a:rPr lang="vi-VN" sz="2800" b="0" dirty="0"/>
              <a:t/>
            </a:r>
            <a:br>
              <a:rPr lang="vi-VN" sz="2800" b="0" dirty="0"/>
            </a:br>
            <a:r>
              <a:rPr lang="vi-VN" dirty="0"/>
              <a:t/>
            </a:r>
            <a:br>
              <a:rPr lang="vi-VN" dirty="0"/>
            </a:br>
            <a:endParaRPr dirty="0"/>
          </a:p>
        </p:txBody>
      </p:sp>
      <p:sp>
        <p:nvSpPr>
          <p:cNvPr id="566" name="Google Shape;566;p39"/>
          <p:cNvSpPr txBox="1"/>
          <p:nvPr/>
        </p:nvSpPr>
        <p:spPr>
          <a:xfrm>
            <a:off x="277100" y="1579325"/>
            <a:ext cx="2736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67" name="Google Shape;567;p39"/>
          <p:cNvSpPr txBox="1">
            <a:spLocks noGrp="1"/>
          </p:cNvSpPr>
          <p:nvPr>
            <p:ph type="subTitle" idx="1"/>
          </p:nvPr>
        </p:nvSpPr>
        <p:spPr>
          <a:xfrm>
            <a:off x="303020" y="2374749"/>
            <a:ext cx="3700541" cy="23909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o-RO" sz="1600" dirty="0" smtClean="0"/>
              <a:t>Fixarea /stabilizarea cu o mână </a:t>
            </a:r>
            <a:endParaRPr lang="en" sz="1600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vi-VN" sz="1600" dirty="0" smtClean="0"/>
              <a:t>Combinarea </a:t>
            </a:r>
            <a:r>
              <a:rPr lang="vi-VN" sz="1600" dirty="0"/>
              <a:t>prizei palmare cu folosirea </a:t>
            </a:r>
            <a:r>
              <a:rPr lang="ro-RO" sz="1600" dirty="0" smtClean="0"/>
              <a:t>policelui </a:t>
            </a:r>
            <a:r>
              <a:rPr lang="vi-VN" sz="1600" dirty="0" smtClean="0"/>
              <a:t>și </a:t>
            </a:r>
            <a:r>
              <a:rPr lang="vi-VN" sz="1600" dirty="0"/>
              <a:t>a </a:t>
            </a:r>
            <a:r>
              <a:rPr lang="vi-VN" sz="1600" dirty="0" smtClean="0"/>
              <a:t>degete</a:t>
            </a:r>
            <a:r>
              <a:rPr lang="ro-RO" sz="1600" dirty="0" smtClean="0"/>
              <a:t>lor</a:t>
            </a:r>
            <a:r>
              <a:rPr lang="vi-VN" sz="1600" dirty="0" smtClean="0"/>
              <a:t>, </a:t>
            </a:r>
            <a:r>
              <a:rPr lang="vi-VN" sz="1600" dirty="0"/>
              <a:t>tipică pentru </a:t>
            </a:r>
            <a:r>
              <a:rPr lang="ro-RO" sz="1600" dirty="0" smtClean="0"/>
              <a:t>vârsta de </a:t>
            </a:r>
            <a:r>
              <a:rPr lang="vi-VN" sz="1600" dirty="0" smtClean="0"/>
              <a:t>3 ani</a:t>
            </a:r>
            <a:endParaRPr lang="en-US" sz="1600" dirty="0" smtClean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vi-VN" sz="1600" dirty="0" smtClean="0"/>
              <a:t>Man</a:t>
            </a:r>
            <a:r>
              <a:rPr lang="ro-RO" sz="1600" dirty="0" smtClean="0"/>
              <a:t>evrarea</a:t>
            </a:r>
            <a:r>
              <a:rPr lang="vi-VN" sz="1600" dirty="0" smtClean="0"/>
              <a:t> </a:t>
            </a:r>
            <a:r>
              <a:rPr lang="vi-VN" sz="1600" dirty="0"/>
              <a:t>creionului  în </a:t>
            </a:r>
            <a:r>
              <a:rPr lang="ro-RO" sz="1600" dirty="0" smtClean="0"/>
              <a:t>palmă</a:t>
            </a:r>
            <a:endParaRPr lang="en-US" sz="1600" dirty="0" smtClean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vi-VN" sz="1600" dirty="0" smtClean="0"/>
              <a:t>Transferarea </a:t>
            </a:r>
            <a:r>
              <a:rPr lang="vi-VN" sz="1600" dirty="0"/>
              <a:t>creionului </a:t>
            </a:r>
            <a:r>
              <a:rPr lang="vi-VN" sz="1600" dirty="0" smtClean="0"/>
              <a:t>din </a:t>
            </a:r>
            <a:r>
              <a:rPr lang="vi-VN" sz="1600" dirty="0"/>
              <a:t>mână </a:t>
            </a:r>
            <a:r>
              <a:rPr lang="vi-VN" sz="1600" dirty="0" smtClean="0"/>
              <a:t>în</a:t>
            </a:r>
            <a:r>
              <a:rPr lang="ro-RO" sz="1600" dirty="0" smtClean="0"/>
              <a:t> mână</a:t>
            </a:r>
            <a:r>
              <a:rPr lang="vi-VN" sz="1600" dirty="0" smtClean="0"/>
              <a:t>.</a:t>
            </a:r>
            <a:r>
              <a:rPr lang="vi-VN" sz="1600" dirty="0"/>
              <a:t>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 dirty="0"/>
          </a:p>
        </p:txBody>
      </p:sp>
      <p:sp>
        <p:nvSpPr>
          <p:cNvPr id="568" name="Google Shape;568;p39"/>
          <p:cNvSpPr txBox="1"/>
          <p:nvPr/>
        </p:nvSpPr>
        <p:spPr>
          <a:xfrm>
            <a:off x="570341" y="1810175"/>
            <a:ext cx="3165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vi-VN" sz="2800" b="1" dirty="0">
                <a:latin typeface="Josefin Sans" charset="-18"/>
              </a:rPr>
              <a:t>Analiza activității</a:t>
            </a:r>
            <a:endParaRPr sz="2600" b="1" dirty="0">
              <a:solidFill>
                <a:schemeClr val="dk2"/>
              </a:solidFill>
              <a:latin typeface="Josefin Sans" charset="-18"/>
              <a:ea typeface="Josefin Sans"/>
              <a:cs typeface="Josefin Sans"/>
              <a:sym typeface="Josefin Sans"/>
            </a:endParaRPr>
          </a:p>
        </p:txBody>
      </p:sp>
      <p:grpSp>
        <p:nvGrpSpPr>
          <p:cNvPr id="569" name="Google Shape;569;p39"/>
          <p:cNvGrpSpPr/>
          <p:nvPr/>
        </p:nvGrpSpPr>
        <p:grpSpPr>
          <a:xfrm flipH="1">
            <a:off x="4666223" y="1541224"/>
            <a:ext cx="3545367" cy="3202733"/>
            <a:chOff x="649150" y="238125"/>
            <a:chExt cx="6249546" cy="5201775"/>
          </a:xfrm>
        </p:grpSpPr>
        <p:sp>
          <p:nvSpPr>
            <p:cNvPr id="570" name="Google Shape;570;p39"/>
            <p:cNvSpPr/>
            <p:nvPr/>
          </p:nvSpPr>
          <p:spPr>
            <a:xfrm>
              <a:off x="2850275" y="4488975"/>
              <a:ext cx="1849000" cy="810050"/>
            </a:xfrm>
            <a:custGeom>
              <a:avLst/>
              <a:gdLst/>
              <a:ahLst/>
              <a:cxnLst/>
              <a:rect l="l" t="t" r="r" b="b"/>
              <a:pathLst>
                <a:path w="73960" h="32402" extrusionOk="0">
                  <a:moveTo>
                    <a:pt x="7960" y="1"/>
                  </a:moveTo>
                  <a:cubicBezTo>
                    <a:pt x="5284" y="10848"/>
                    <a:pt x="2607" y="21625"/>
                    <a:pt x="1" y="32402"/>
                  </a:cubicBezTo>
                  <a:lnTo>
                    <a:pt x="73960" y="32402"/>
                  </a:lnTo>
                  <a:lnTo>
                    <a:pt x="660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9"/>
            <p:cNvSpPr/>
            <p:nvPr/>
          </p:nvSpPr>
          <p:spPr>
            <a:xfrm>
              <a:off x="2638975" y="5284925"/>
              <a:ext cx="2269850" cy="154975"/>
            </a:xfrm>
            <a:custGeom>
              <a:avLst/>
              <a:gdLst/>
              <a:ahLst/>
              <a:cxnLst/>
              <a:rect l="l" t="t" r="r" b="b"/>
              <a:pathLst>
                <a:path w="90794" h="6199" extrusionOk="0">
                  <a:moveTo>
                    <a:pt x="3875" y="0"/>
                  </a:moveTo>
                  <a:cubicBezTo>
                    <a:pt x="1761" y="0"/>
                    <a:pt x="1" y="2043"/>
                    <a:pt x="1" y="4508"/>
                  </a:cubicBezTo>
                  <a:lnTo>
                    <a:pt x="1" y="6199"/>
                  </a:lnTo>
                  <a:lnTo>
                    <a:pt x="90794" y="6199"/>
                  </a:lnTo>
                  <a:lnTo>
                    <a:pt x="90794" y="4508"/>
                  </a:lnTo>
                  <a:cubicBezTo>
                    <a:pt x="90794" y="2043"/>
                    <a:pt x="89103" y="0"/>
                    <a:pt x="869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9"/>
            <p:cNvSpPr/>
            <p:nvPr/>
          </p:nvSpPr>
          <p:spPr>
            <a:xfrm>
              <a:off x="649171" y="3870411"/>
              <a:ext cx="6249525" cy="905641"/>
            </a:xfrm>
            <a:custGeom>
              <a:avLst/>
              <a:gdLst/>
              <a:ahLst/>
              <a:cxnLst/>
              <a:rect l="l" t="t" r="r" b="b"/>
              <a:pathLst>
                <a:path w="249981" h="24091" extrusionOk="0">
                  <a:moveTo>
                    <a:pt x="0" y="1"/>
                  </a:moveTo>
                  <a:lnTo>
                    <a:pt x="0" y="17892"/>
                  </a:lnTo>
                  <a:cubicBezTo>
                    <a:pt x="0" y="21343"/>
                    <a:pt x="2817" y="24090"/>
                    <a:pt x="6198" y="24090"/>
                  </a:cubicBezTo>
                  <a:lnTo>
                    <a:pt x="243782" y="24090"/>
                  </a:lnTo>
                  <a:cubicBezTo>
                    <a:pt x="247233" y="24090"/>
                    <a:pt x="249980" y="21343"/>
                    <a:pt x="249980" y="17892"/>
                  </a:cubicBezTo>
                  <a:lnTo>
                    <a:pt x="2499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9"/>
            <p:cNvSpPr/>
            <p:nvPr/>
          </p:nvSpPr>
          <p:spPr>
            <a:xfrm>
              <a:off x="649150" y="238125"/>
              <a:ext cx="6249525" cy="3935675"/>
            </a:xfrm>
            <a:custGeom>
              <a:avLst/>
              <a:gdLst/>
              <a:ahLst/>
              <a:cxnLst/>
              <a:rect l="l" t="t" r="r" b="b"/>
              <a:pathLst>
                <a:path w="249981" h="157427" extrusionOk="0">
                  <a:moveTo>
                    <a:pt x="6198" y="0"/>
                  </a:moveTo>
                  <a:cubicBezTo>
                    <a:pt x="2817" y="0"/>
                    <a:pt x="0" y="2817"/>
                    <a:pt x="0" y="6198"/>
                  </a:cubicBezTo>
                  <a:lnTo>
                    <a:pt x="0" y="157427"/>
                  </a:lnTo>
                  <a:lnTo>
                    <a:pt x="249980" y="157427"/>
                  </a:lnTo>
                  <a:lnTo>
                    <a:pt x="249980" y="6198"/>
                  </a:lnTo>
                  <a:cubicBezTo>
                    <a:pt x="249980" y="2817"/>
                    <a:pt x="247233" y="0"/>
                    <a:pt x="2437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9"/>
            <p:cNvSpPr/>
            <p:nvPr/>
          </p:nvSpPr>
          <p:spPr>
            <a:xfrm>
              <a:off x="904475" y="481125"/>
              <a:ext cx="5738850" cy="3435575"/>
            </a:xfrm>
            <a:custGeom>
              <a:avLst/>
              <a:gdLst/>
              <a:ahLst/>
              <a:cxnLst/>
              <a:rect l="l" t="t" r="r" b="b"/>
              <a:pathLst>
                <a:path w="229554" h="137423" extrusionOk="0">
                  <a:moveTo>
                    <a:pt x="0" y="0"/>
                  </a:moveTo>
                  <a:lnTo>
                    <a:pt x="0" y="137423"/>
                  </a:lnTo>
                  <a:lnTo>
                    <a:pt x="229554" y="137423"/>
                  </a:lnTo>
                  <a:lnTo>
                    <a:pt x="22955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75" name="Google Shape;575;p39" title="coloringvideo.mov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90261" y="1690839"/>
            <a:ext cx="3296324" cy="2149525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10554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40"/>
          <p:cNvSpPr txBox="1">
            <a:spLocks noGrp="1"/>
          </p:cNvSpPr>
          <p:nvPr>
            <p:ph type="title"/>
          </p:nvPr>
        </p:nvSpPr>
        <p:spPr>
          <a:xfrm>
            <a:off x="2080260" y="538535"/>
            <a:ext cx="4754879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o-RO" dirty="0" smtClean="0"/>
              <a:t>Jocul, ca și o</a:t>
            </a:r>
            <a:r>
              <a:rPr lang="en-US" dirty="0" err="1" smtClean="0"/>
              <a:t>cupați</a:t>
            </a:r>
            <a:r>
              <a:rPr lang="ro-RO" dirty="0" smtClean="0"/>
              <a:t>e</a:t>
            </a:r>
            <a:r>
              <a:rPr lang="en-US" dirty="0"/>
              <a:t/>
            </a:r>
            <a:br>
              <a:rPr lang="en-US" dirty="0"/>
            </a:br>
            <a:endParaRPr dirty="0"/>
          </a:p>
        </p:txBody>
      </p:sp>
      <p:sp>
        <p:nvSpPr>
          <p:cNvPr id="581" name="Google Shape;581;p40"/>
          <p:cNvSpPr txBox="1"/>
          <p:nvPr/>
        </p:nvSpPr>
        <p:spPr>
          <a:xfrm>
            <a:off x="1444113" y="1859588"/>
            <a:ext cx="1922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82" name="Google Shape;582;p40"/>
          <p:cNvSpPr txBox="1"/>
          <p:nvPr/>
        </p:nvSpPr>
        <p:spPr>
          <a:xfrm>
            <a:off x="1444113" y="3409575"/>
            <a:ext cx="1922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 b="1">
              <a:solidFill>
                <a:schemeClr val="accent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83" name="Google Shape;583;p40"/>
          <p:cNvSpPr txBox="1"/>
          <p:nvPr/>
        </p:nvSpPr>
        <p:spPr>
          <a:xfrm>
            <a:off x="1444225" y="3728704"/>
            <a:ext cx="17892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4" name="Google Shape;584;p40"/>
          <p:cNvSpPr txBox="1"/>
          <p:nvPr/>
        </p:nvSpPr>
        <p:spPr>
          <a:xfrm flipH="1">
            <a:off x="281350" y="1644575"/>
            <a:ext cx="1198800" cy="7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85" name="Google Shape;585;p40"/>
          <p:cNvSpPr txBox="1">
            <a:spLocks noGrp="1"/>
          </p:cNvSpPr>
          <p:nvPr>
            <p:ph type="subTitle" idx="1"/>
          </p:nvPr>
        </p:nvSpPr>
        <p:spPr>
          <a:xfrm>
            <a:off x="530504" y="2279262"/>
            <a:ext cx="3474492" cy="109412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fr-FR" sz="3200" dirty="0"/>
              <a:t>De ce este jocul important?</a:t>
            </a:r>
            <a:endParaRPr sz="3200" dirty="0"/>
          </a:p>
        </p:txBody>
      </p:sp>
      <p:sp>
        <p:nvSpPr>
          <p:cNvPr id="586" name="Google Shape;586;p40"/>
          <p:cNvSpPr txBox="1">
            <a:spLocks noGrp="1"/>
          </p:cNvSpPr>
          <p:nvPr>
            <p:ph type="subTitle" idx="2"/>
          </p:nvPr>
        </p:nvSpPr>
        <p:spPr>
          <a:xfrm>
            <a:off x="4695503" y="2375139"/>
            <a:ext cx="4064827" cy="10344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vi-VN" sz="1600" dirty="0"/>
              <a:t>Jocul este </a:t>
            </a:r>
            <a:r>
              <a:rPr lang="ro-RO" sz="1600" dirty="0" smtClean="0"/>
              <a:t>baza</a:t>
            </a:r>
            <a:r>
              <a:rPr lang="vi-VN" sz="1600" dirty="0" smtClean="0"/>
              <a:t> </a:t>
            </a:r>
            <a:r>
              <a:rPr lang="vi-VN" sz="1600" dirty="0"/>
              <a:t>pentru o </a:t>
            </a:r>
            <a:r>
              <a:rPr lang="ro-RO" sz="1600" dirty="0" smtClean="0"/>
              <a:t>varietate de</a:t>
            </a:r>
            <a:r>
              <a:rPr lang="vi-VN" sz="1600" dirty="0" smtClean="0"/>
              <a:t> </a:t>
            </a:r>
            <a:r>
              <a:rPr lang="vi-VN" sz="1600" dirty="0"/>
              <a:t>abilități și este principala ocupație a copiilor. </a:t>
            </a:r>
            <a:br>
              <a:rPr lang="vi-VN" sz="1600" dirty="0"/>
            </a:br>
            <a:r>
              <a:rPr lang="en" sz="1600" dirty="0" smtClean="0"/>
              <a:t>. </a:t>
            </a:r>
            <a:endParaRPr sz="1600" dirty="0"/>
          </a:p>
          <a:p>
            <a:pPr marL="0" lvl="0" indent="0" algn="ctr" rtl="0">
              <a:spcBef>
                <a:spcPts val="1000"/>
              </a:spcBef>
              <a:spcAft>
                <a:spcPts val="1000"/>
              </a:spcAft>
              <a:buNone/>
            </a:pPr>
            <a:endParaRPr dirty="0"/>
          </a:p>
        </p:txBody>
      </p:sp>
      <p:sp>
        <p:nvSpPr>
          <p:cNvPr id="587" name="Google Shape;587;p40"/>
          <p:cNvSpPr txBox="1"/>
          <p:nvPr/>
        </p:nvSpPr>
        <p:spPr>
          <a:xfrm>
            <a:off x="915500" y="3879925"/>
            <a:ext cx="2704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8" name="Google Shape;588;p40"/>
          <p:cNvSpPr txBox="1"/>
          <p:nvPr/>
        </p:nvSpPr>
        <p:spPr>
          <a:xfrm>
            <a:off x="8097750" y="4784525"/>
            <a:ext cx="9810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Open Sans"/>
                <a:ea typeface="Open Sans"/>
                <a:cs typeface="Open Sans"/>
                <a:sym typeface="Open Sans"/>
              </a:rPr>
              <a:t>AOTA, 2014</a:t>
            </a:r>
            <a:endParaRPr sz="70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48100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41"/>
          <p:cNvSpPr txBox="1">
            <a:spLocks noGrp="1"/>
          </p:cNvSpPr>
          <p:nvPr>
            <p:ph type="title"/>
          </p:nvPr>
        </p:nvSpPr>
        <p:spPr>
          <a:xfrm>
            <a:off x="1546860" y="286525"/>
            <a:ext cx="621792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o-RO" dirty="0" smtClean="0"/>
              <a:t>Jocul, ca și oc</a:t>
            </a:r>
            <a:r>
              <a:rPr lang="en-US" dirty="0" err="1" smtClean="0"/>
              <a:t>upați</a:t>
            </a:r>
            <a:r>
              <a:rPr lang="ro-RO" dirty="0" smtClean="0"/>
              <a:t>e 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594" name="Google Shape;594;p41"/>
          <p:cNvSpPr txBox="1">
            <a:spLocks noGrp="1"/>
          </p:cNvSpPr>
          <p:nvPr>
            <p:ph type="subTitle" idx="1"/>
          </p:nvPr>
        </p:nvSpPr>
        <p:spPr>
          <a:xfrm>
            <a:off x="0" y="1531854"/>
            <a:ext cx="4358244" cy="10664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ro-RO" sz="2400" dirty="0" smtClean="0"/>
          </a:p>
          <a:p>
            <a:r>
              <a:rPr lang="ro-RO" sz="2400" dirty="0" smtClean="0"/>
              <a:t>C</a:t>
            </a:r>
            <a:r>
              <a:rPr lang="vi-VN" sz="2400" dirty="0" smtClean="0"/>
              <a:t>e </a:t>
            </a:r>
            <a:r>
              <a:rPr lang="ro-RO" sz="2400" dirty="0" smtClean="0"/>
              <a:t>evaluează </a:t>
            </a:r>
            <a:r>
              <a:rPr lang="vi-VN" sz="2400" dirty="0" smtClean="0"/>
              <a:t>terap</a:t>
            </a:r>
            <a:r>
              <a:rPr lang="ro-RO" sz="2400" dirty="0" smtClean="0"/>
              <a:t>e</a:t>
            </a:r>
            <a:r>
              <a:rPr lang="vi-VN" sz="2400" dirty="0" smtClean="0"/>
              <a:t>u</a:t>
            </a:r>
            <a:r>
              <a:rPr lang="ro-RO" sz="2400" dirty="0" smtClean="0"/>
              <a:t>tul </a:t>
            </a:r>
            <a:r>
              <a:rPr lang="vi-VN" sz="2400" dirty="0" smtClean="0"/>
              <a:t>ocupațional</a:t>
            </a:r>
            <a:r>
              <a:rPr lang="ro-RO" sz="2400" dirty="0" smtClean="0"/>
              <a:t> atunci </a:t>
            </a:r>
            <a:r>
              <a:rPr lang="vi-VN" sz="2400" dirty="0" smtClean="0"/>
              <a:t>când </a:t>
            </a:r>
            <a:r>
              <a:rPr lang="vi-VN" sz="2400" dirty="0"/>
              <a:t>observă </a:t>
            </a:r>
            <a:r>
              <a:rPr lang="ro-RO" sz="2400" dirty="0" smtClean="0"/>
              <a:t>j</a:t>
            </a:r>
            <a:r>
              <a:rPr lang="vi-VN" sz="2400" dirty="0" smtClean="0"/>
              <a:t>ocul</a:t>
            </a:r>
            <a:r>
              <a:rPr lang="vi-VN" sz="2400" dirty="0"/>
              <a:t>?</a:t>
            </a:r>
            <a:endParaRPr lang="vi-VN" sz="2400" b="0" dirty="0"/>
          </a:p>
          <a:p>
            <a:r>
              <a:rPr lang="vi-VN" sz="2400" dirty="0"/>
              <a:t/>
            </a:r>
            <a:br>
              <a:rPr lang="vi-VN" sz="2400" dirty="0"/>
            </a:br>
            <a:endParaRPr sz="2500" dirty="0"/>
          </a:p>
        </p:txBody>
      </p:sp>
      <p:sp>
        <p:nvSpPr>
          <p:cNvPr id="595" name="Google Shape;595;p41"/>
          <p:cNvSpPr txBox="1">
            <a:spLocks noGrp="1"/>
          </p:cNvSpPr>
          <p:nvPr>
            <p:ph type="subTitle" idx="2"/>
          </p:nvPr>
        </p:nvSpPr>
        <p:spPr>
          <a:xfrm>
            <a:off x="769619" y="2711925"/>
            <a:ext cx="3352801" cy="19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lnSpc>
                <a:spcPct val="115000"/>
              </a:lnSpc>
              <a:buNone/>
            </a:pPr>
            <a:r>
              <a:rPr lang="vi-VN" sz="1600" dirty="0"/>
              <a:t>Abilități motorii grosiere și fine, funcția executivă</a:t>
            </a:r>
            <a:r>
              <a:rPr lang="vi-VN" sz="1600" dirty="0" smtClean="0"/>
              <a:t>/</a:t>
            </a:r>
            <a:r>
              <a:rPr lang="ro-RO" sz="1600" dirty="0" smtClean="0"/>
              <a:t> </a:t>
            </a:r>
            <a:r>
              <a:rPr lang="vi-VN" sz="1600" dirty="0" smtClean="0"/>
              <a:t>cognitivă</a:t>
            </a:r>
            <a:r>
              <a:rPr lang="vi-VN" sz="1600" dirty="0"/>
              <a:t>, </a:t>
            </a:r>
            <a:r>
              <a:rPr lang="vi-VN" sz="1600" dirty="0" smtClean="0"/>
              <a:t>procesare</a:t>
            </a:r>
            <a:r>
              <a:rPr lang="ro-RO" sz="1600" dirty="0" smtClean="0"/>
              <a:t>a</a:t>
            </a:r>
            <a:r>
              <a:rPr lang="vi-VN" sz="1600" dirty="0" smtClean="0"/>
              <a:t> </a:t>
            </a:r>
            <a:r>
              <a:rPr lang="vi-VN" sz="1600" dirty="0"/>
              <a:t>senzorială, </a:t>
            </a:r>
            <a:r>
              <a:rPr lang="vi-VN" sz="1600" dirty="0" smtClean="0"/>
              <a:t>mișcare</a:t>
            </a:r>
            <a:r>
              <a:rPr lang="ro-RO" sz="1600" dirty="0" smtClean="0"/>
              <a:t>a</a:t>
            </a:r>
            <a:r>
              <a:rPr lang="vi-VN" sz="1600" dirty="0" smtClean="0"/>
              <a:t>,</a:t>
            </a:r>
            <a:r>
              <a:rPr lang="ro-RO" sz="1600" smtClean="0"/>
              <a:t> atenția,</a:t>
            </a:r>
            <a:r>
              <a:rPr lang="vi-VN" sz="1600" smtClean="0"/>
              <a:t> </a:t>
            </a:r>
            <a:r>
              <a:rPr lang="vi-VN" sz="1600" dirty="0" smtClean="0"/>
              <a:t>interacțiune</a:t>
            </a:r>
            <a:r>
              <a:rPr lang="ro-RO" sz="1600" dirty="0" smtClean="0"/>
              <a:t>a</a:t>
            </a:r>
            <a:r>
              <a:rPr lang="vi-VN" sz="1600" dirty="0" smtClean="0"/>
              <a:t> socială</a:t>
            </a:r>
            <a:r>
              <a:rPr lang="ro-RO" sz="1600" dirty="0" smtClean="0"/>
              <a:t> și abilitățile de comunicare</a:t>
            </a:r>
            <a:r>
              <a:rPr lang="vi-VN" sz="1600" dirty="0" smtClean="0"/>
              <a:t>. </a:t>
            </a:r>
            <a:endParaRPr sz="1600" dirty="0"/>
          </a:p>
        </p:txBody>
      </p:sp>
      <p:sp>
        <p:nvSpPr>
          <p:cNvPr id="596" name="Google Shape;596;p41"/>
          <p:cNvSpPr txBox="1">
            <a:spLocks noGrp="1"/>
          </p:cNvSpPr>
          <p:nvPr>
            <p:ph type="subTitle" idx="3"/>
          </p:nvPr>
        </p:nvSpPr>
        <p:spPr>
          <a:xfrm>
            <a:off x="4771824" y="1424940"/>
            <a:ext cx="4049486" cy="95299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ro-RO" dirty="0" smtClean="0"/>
          </a:p>
          <a:p>
            <a:r>
              <a:rPr lang="vi-VN" dirty="0" smtClean="0"/>
              <a:t>De </a:t>
            </a:r>
            <a:r>
              <a:rPr lang="vi-VN" dirty="0"/>
              <a:t>ce este </a:t>
            </a:r>
            <a:r>
              <a:rPr lang="ro-RO" dirty="0" smtClean="0"/>
              <a:t>valoroasă a</a:t>
            </a:r>
            <a:r>
              <a:rPr lang="vi-VN" dirty="0" smtClean="0"/>
              <a:t>naliza </a:t>
            </a:r>
            <a:r>
              <a:rPr lang="ro-RO" dirty="0"/>
              <a:t>a</a:t>
            </a:r>
            <a:r>
              <a:rPr lang="vi-VN" dirty="0" smtClean="0"/>
              <a:t>ctivității</a:t>
            </a:r>
            <a:r>
              <a:rPr lang="ro-RO" dirty="0"/>
              <a:t> </a:t>
            </a:r>
            <a:r>
              <a:rPr lang="vi-VN" dirty="0" smtClean="0"/>
              <a:t>?</a:t>
            </a:r>
            <a:endParaRPr lang="vi-VN" b="0" dirty="0"/>
          </a:p>
          <a:p>
            <a:r>
              <a:rPr lang="vi-VN" dirty="0"/>
              <a:t/>
            </a:r>
            <a:br>
              <a:rPr lang="vi-VN" dirty="0"/>
            </a:br>
            <a:endParaRPr dirty="0"/>
          </a:p>
        </p:txBody>
      </p:sp>
      <p:sp>
        <p:nvSpPr>
          <p:cNvPr id="597" name="Google Shape;597;p41"/>
          <p:cNvSpPr txBox="1">
            <a:spLocks noGrp="1"/>
          </p:cNvSpPr>
          <p:nvPr>
            <p:ph type="subTitle" idx="4"/>
          </p:nvPr>
        </p:nvSpPr>
        <p:spPr>
          <a:xfrm>
            <a:off x="4771824" y="2655600"/>
            <a:ext cx="3932789" cy="19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vi-VN" sz="1600" dirty="0" smtClean="0"/>
              <a:t>A</a:t>
            </a:r>
            <a:r>
              <a:rPr lang="ro-RO" sz="1600" dirty="0" smtClean="0"/>
              <a:t>a</a:t>
            </a:r>
            <a:r>
              <a:rPr lang="vi-VN" sz="1600" dirty="0" smtClean="0"/>
              <a:t> </a:t>
            </a:r>
            <a:r>
              <a:rPr lang="vi-VN" sz="1600" dirty="0"/>
              <a:t>este o modalitate informală pentru </a:t>
            </a:r>
            <a:r>
              <a:rPr lang="ro-RO" sz="1600" dirty="0" smtClean="0"/>
              <a:t>TO </a:t>
            </a:r>
            <a:r>
              <a:rPr lang="vi-VN" sz="1600" dirty="0" smtClean="0"/>
              <a:t>de </a:t>
            </a:r>
            <a:r>
              <a:rPr lang="vi-VN" sz="1600" dirty="0"/>
              <a:t>a observa copilul în mediul </a:t>
            </a:r>
            <a:r>
              <a:rPr lang="ro-RO" sz="1600" dirty="0" smtClean="0"/>
              <a:t>său </a:t>
            </a:r>
            <a:r>
              <a:rPr lang="vi-VN" sz="1600" dirty="0" smtClean="0"/>
              <a:t>natural</a:t>
            </a:r>
            <a:r>
              <a:rPr lang="ro-RO" sz="1600" dirty="0" smtClean="0"/>
              <a:t>, pentru a obține </a:t>
            </a:r>
            <a:r>
              <a:rPr lang="vi-VN" sz="1600" dirty="0" smtClean="0"/>
              <a:t>o p</a:t>
            </a:r>
            <a:r>
              <a:rPr lang="ro-RO" sz="1600" dirty="0" smtClean="0"/>
              <a:t>erspectivă asupra</a:t>
            </a:r>
            <a:r>
              <a:rPr lang="vi-VN" sz="1600" dirty="0"/>
              <a:t> </a:t>
            </a:r>
            <a:r>
              <a:rPr lang="vi-VN" sz="1600" dirty="0" smtClean="0"/>
              <a:t>funcțiilor </a:t>
            </a:r>
            <a:r>
              <a:rPr lang="vi-VN" sz="1600" dirty="0"/>
              <a:t>corpului și </a:t>
            </a:r>
            <a:r>
              <a:rPr lang="vi-VN" sz="1600" dirty="0" smtClean="0"/>
              <a:t>abilitățil</a:t>
            </a:r>
            <a:r>
              <a:rPr lang="ro-RO" sz="1600" dirty="0" smtClean="0"/>
              <a:t>or de a </a:t>
            </a:r>
            <a:r>
              <a:rPr lang="vi-VN" sz="1600" dirty="0" smtClean="0"/>
              <a:t>performa</a:t>
            </a:r>
            <a:r>
              <a:rPr lang="ro-RO" sz="1600" dirty="0"/>
              <a:t>,</a:t>
            </a:r>
            <a:r>
              <a:rPr lang="vi-VN" sz="1600" dirty="0" smtClean="0"/>
              <a:t> </a:t>
            </a:r>
            <a:r>
              <a:rPr lang="vi-VN" sz="1600" dirty="0"/>
              <a:t>în timp ce se </a:t>
            </a:r>
            <a:r>
              <a:rPr lang="ro-RO" sz="1600" dirty="0" smtClean="0"/>
              <a:t>implică în </a:t>
            </a:r>
            <a:r>
              <a:rPr lang="vi-VN" sz="1600" dirty="0" smtClean="0"/>
              <a:t>joc.</a:t>
            </a:r>
            <a:r>
              <a:rPr lang="vi-VN" sz="1600" dirty="0"/>
              <a:t>  </a:t>
            </a:r>
          </a:p>
          <a:p>
            <a:pPr marL="114300" indent="0" algn="l">
              <a:buNone/>
            </a:pPr>
            <a:endParaRPr dirty="0"/>
          </a:p>
        </p:txBody>
      </p:sp>
      <p:sp>
        <p:nvSpPr>
          <p:cNvPr id="598" name="Google Shape;598;p41"/>
          <p:cNvSpPr txBox="1"/>
          <p:nvPr/>
        </p:nvSpPr>
        <p:spPr>
          <a:xfrm>
            <a:off x="8214250" y="4635600"/>
            <a:ext cx="7983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Open Sans"/>
                <a:ea typeface="Open Sans"/>
                <a:cs typeface="Open Sans"/>
                <a:sym typeface="Open Sans"/>
              </a:rPr>
              <a:t>AOTA, 2020</a:t>
            </a:r>
            <a:endParaRPr sz="7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79042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42"/>
          <p:cNvSpPr txBox="1">
            <a:spLocks noGrp="1"/>
          </p:cNvSpPr>
          <p:nvPr>
            <p:ph type="title"/>
          </p:nvPr>
        </p:nvSpPr>
        <p:spPr>
          <a:xfrm>
            <a:off x="1760114" y="363275"/>
            <a:ext cx="523504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err="1" smtClean="0"/>
              <a:t>Joc</a:t>
            </a:r>
            <a:r>
              <a:rPr lang="ro-RO" dirty="0" smtClean="0"/>
              <a:t>ul</a:t>
            </a:r>
            <a:r>
              <a:rPr lang="ro-RO" dirty="0"/>
              <a:t> </a:t>
            </a:r>
            <a:r>
              <a:rPr lang="ro-RO" dirty="0" smtClean="0"/>
              <a:t>cu c</a:t>
            </a:r>
            <a:r>
              <a:rPr lang="en-US" dirty="0" err="1" smtClean="0"/>
              <a:t>uburi</a:t>
            </a:r>
            <a:r>
              <a:rPr lang="ro-RO" dirty="0" smtClean="0"/>
              <a:t>le</a:t>
            </a:r>
            <a:r>
              <a:rPr lang="en-US" dirty="0"/>
              <a:t> </a:t>
            </a:r>
            <a:r>
              <a:rPr lang="en-US" b="0" dirty="0"/>
              <a:t/>
            </a:r>
            <a:br>
              <a:rPr lang="en-US" b="0" dirty="0"/>
            </a:br>
            <a:r>
              <a:rPr lang="en-US" dirty="0"/>
              <a:t/>
            </a:r>
            <a:br>
              <a:rPr lang="en-US" dirty="0"/>
            </a:br>
            <a:endParaRPr dirty="0"/>
          </a:p>
        </p:txBody>
      </p:sp>
      <p:grpSp>
        <p:nvGrpSpPr>
          <p:cNvPr id="604" name="Google Shape;604;p42"/>
          <p:cNvGrpSpPr/>
          <p:nvPr/>
        </p:nvGrpSpPr>
        <p:grpSpPr>
          <a:xfrm flipH="1">
            <a:off x="671752" y="1283725"/>
            <a:ext cx="3092526" cy="3202745"/>
            <a:chOff x="649150" y="238125"/>
            <a:chExt cx="6249546" cy="5201775"/>
          </a:xfrm>
        </p:grpSpPr>
        <p:sp>
          <p:nvSpPr>
            <p:cNvPr id="605" name="Google Shape;605;p42"/>
            <p:cNvSpPr/>
            <p:nvPr/>
          </p:nvSpPr>
          <p:spPr>
            <a:xfrm>
              <a:off x="2850275" y="4488975"/>
              <a:ext cx="1849000" cy="810050"/>
            </a:xfrm>
            <a:custGeom>
              <a:avLst/>
              <a:gdLst/>
              <a:ahLst/>
              <a:cxnLst/>
              <a:rect l="l" t="t" r="r" b="b"/>
              <a:pathLst>
                <a:path w="73960" h="32402" extrusionOk="0">
                  <a:moveTo>
                    <a:pt x="7960" y="1"/>
                  </a:moveTo>
                  <a:cubicBezTo>
                    <a:pt x="5284" y="10848"/>
                    <a:pt x="2607" y="21625"/>
                    <a:pt x="1" y="32402"/>
                  </a:cubicBezTo>
                  <a:lnTo>
                    <a:pt x="73960" y="32402"/>
                  </a:lnTo>
                  <a:lnTo>
                    <a:pt x="660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2"/>
            <p:cNvSpPr/>
            <p:nvPr/>
          </p:nvSpPr>
          <p:spPr>
            <a:xfrm>
              <a:off x="2638975" y="5284925"/>
              <a:ext cx="2269850" cy="154975"/>
            </a:xfrm>
            <a:custGeom>
              <a:avLst/>
              <a:gdLst/>
              <a:ahLst/>
              <a:cxnLst/>
              <a:rect l="l" t="t" r="r" b="b"/>
              <a:pathLst>
                <a:path w="90794" h="6199" extrusionOk="0">
                  <a:moveTo>
                    <a:pt x="3875" y="0"/>
                  </a:moveTo>
                  <a:cubicBezTo>
                    <a:pt x="1761" y="0"/>
                    <a:pt x="1" y="2043"/>
                    <a:pt x="1" y="4508"/>
                  </a:cubicBezTo>
                  <a:lnTo>
                    <a:pt x="1" y="6199"/>
                  </a:lnTo>
                  <a:lnTo>
                    <a:pt x="90794" y="6199"/>
                  </a:lnTo>
                  <a:lnTo>
                    <a:pt x="90794" y="4508"/>
                  </a:lnTo>
                  <a:cubicBezTo>
                    <a:pt x="90794" y="2043"/>
                    <a:pt x="89103" y="0"/>
                    <a:pt x="869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2"/>
            <p:cNvSpPr/>
            <p:nvPr/>
          </p:nvSpPr>
          <p:spPr>
            <a:xfrm>
              <a:off x="649171" y="3870411"/>
              <a:ext cx="6249525" cy="905641"/>
            </a:xfrm>
            <a:custGeom>
              <a:avLst/>
              <a:gdLst/>
              <a:ahLst/>
              <a:cxnLst/>
              <a:rect l="l" t="t" r="r" b="b"/>
              <a:pathLst>
                <a:path w="249981" h="24091" extrusionOk="0">
                  <a:moveTo>
                    <a:pt x="0" y="1"/>
                  </a:moveTo>
                  <a:lnTo>
                    <a:pt x="0" y="17892"/>
                  </a:lnTo>
                  <a:cubicBezTo>
                    <a:pt x="0" y="21343"/>
                    <a:pt x="2817" y="24090"/>
                    <a:pt x="6198" y="24090"/>
                  </a:cubicBezTo>
                  <a:lnTo>
                    <a:pt x="243782" y="24090"/>
                  </a:lnTo>
                  <a:cubicBezTo>
                    <a:pt x="247233" y="24090"/>
                    <a:pt x="249980" y="21343"/>
                    <a:pt x="249980" y="17892"/>
                  </a:cubicBezTo>
                  <a:lnTo>
                    <a:pt x="2499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2"/>
            <p:cNvSpPr/>
            <p:nvPr/>
          </p:nvSpPr>
          <p:spPr>
            <a:xfrm>
              <a:off x="649150" y="238125"/>
              <a:ext cx="6249525" cy="3935675"/>
            </a:xfrm>
            <a:custGeom>
              <a:avLst/>
              <a:gdLst/>
              <a:ahLst/>
              <a:cxnLst/>
              <a:rect l="l" t="t" r="r" b="b"/>
              <a:pathLst>
                <a:path w="249981" h="157427" extrusionOk="0">
                  <a:moveTo>
                    <a:pt x="6198" y="0"/>
                  </a:moveTo>
                  <a:cubicBezTo>
                    <a:pt x="2817" y="0"/>
                    <a:pt x="0" y="2817"/>
                    <a:pt x="0" y="6198"/>
                  </a:cubicBezTo>
                  <a:lnTo>
                    <a:pt x="0" y="157427"/>
                  </a:lnTo>
                  <a:lnTo>
                    <a:pt x="249980" y="157427"/>
                  </a:lnTo>
                  <a:lnTo>
                    <a:pt x="249980" y="6198"/>
                  </a:lnTo>
                  <a:cubicBezTo>
                    <a:pt x="249980" y="2817"/>
                    <a:pt x="247233" y="0"/>
                    <a:pt x="2437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2"/>
            <p:cNvSpPr/>
            <p:nvPr/>
          </p:nvSpPr>
          <p:spPr>
            <a:xfrm>
              <a:off x="904475" y="481125"/>
              <a:ext cx="5738850" cy="3435575"/>
            </a:xfrm>
            <a:custGeom>
              <a:avLst/>
              <a:gdLst/>
              <a:ahLst/>
              <a:cxnLst/>
              <a:rect l="l" t="t" r="r" b="b"/>
              <a:pathLst>
                <a:path w="229554" h="137423" extrusionOk="0">
                  <a:moveTo>
                    <a:pt x="0" y="0"/>
                  </a:moveTo>
                  <a:lnTo>
                    <a:pt x="0" y="137423"/>
                  </a:lnTo>
                  <a:lnTo>
                    <a:pt x="229554" y="137423"/>
                  </a:lnTo>
                  <a:lnTo>
                    <a:pt x="22955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10" name="Google Shape;610;p42" title="IMG_5752.mov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8692" y="1504397"/>
            <a:ext cx="2217421" cy="2015735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611" name="Google Shape;611;p42"/>
          <p:cNvSpPr txBox="1"/>
          <p:nvPr/>
        </p:nvSpPr>
        <p:spPr>
          <a:xfrm>
            <a:off x="5047012" y="1283725"/>
            <a:ext cx="3410214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vi-VN" sz="2800" b="1" dirty="0">
                <a:latin typeface="Josefin Sans" charset="-18"/>
              </a:rPr>
              <a:t>Analiza </a:t>
            </a:r>
            <a:r>
              <a:rPr lang="ro-RO" sz="2800" b="1" dirty="0" smtClean="0">
                <a:latin typeface="Josefin Sans" charset="-18"/>
              </a:rPr>
              <a:t>a</a:t>
            </a:r>
            <a:r>
              <a:rPr lang="vi-VN" sz="2800" b="1" dirty="0" smtClean="0">
                <a:latin typeface="Josefin Sans" charset="-18"/>
              </a:rPr>
              <a:t>ctivității</a:t>
            </a:r>
            <a:endParaRPr sz="2600" b="1" dirty="0">
              <a:solidFill>
                <a:schemeClr val="dk2"/>
              </a:solidFill>
              <a:latin typeface="Josefin Sans" charset="-18"/>
              <a:ea typeface="Josefin Sans"/>
              <a:cs typeface="Josefin Sans"/>
              <a:sym typeface="Josefin Sans"/>
            </a:endParaRPr>
          </a:p>
        </p:txBody>
      </p:sp>
      <p:sp>
        <p:nvSpPr>
          <p:cNvPr id="612" name="Google Shape;612;p42"/>
          <p:cNvSpPr txBox="1">
            <a:spLocks noGrp="1"/>
          </p:cNvSpPr>
          <p:nvPr>
            <p:ph type="subTitle" idx="4294967295"/>
          </p:nvPr>
        </p:nvSpPr>
        <p:spPr>
          <a:xfrm>
            <a:off x="4792980" y="1714500"/>
            <a:ext cx="3664245" cy="293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fontAlgn="base"/>
            <a:r>
              <a:rPr lang="vi-VN" sz="1600" dirty="0" smtClean="0"/>
              <a:t>Coordonare</a:t>
            </a:r>
            <a:r>
              <a:rPr lang="ro-RO" sz="1600" dirty="0" smtClean="0"/>
              <a:t>a</a:t>
            </a:r>
            <a:r>
              <a:rPr lang="vi-VN" sz="1600" dirty="0" smtClean="0"/>
              <a:t> </a:t>
            </a:r>
            <a:r>
              <a:rPr lang="vi-VN" sz="1600" dirty="0"/>
              <a:t>bilaterală</a:t>
            </a:r>
          </a:p>
          <a:p>
            <a:pPr fontAlgn="base"/>
            <a:r>
              <a:rPr lang="vi-VN" sz="1600" dirty="0" smtClean="0"/>
              <a:t>Pr</a:t>
            </a:r>
            <a:r>
              <a:rPr lang="ro-RO" sz="1600" dirty="0" smtClean="0"/>
              <a:t>ehensiunea</a:t>
            </a:r>
            <a:r>
              <a:rPr lang="vi-VN" sz="1600" dirty="0" smtClean="0"/>
              <a:t> digit</a:t>
            </a:r>
            <a:r>
              <a:rPr lang="ro-RO" sz="1600" dirty="0" smtClean="0"/>
              <a:t>o-r</a:t>
            </a:r>
            <a:r>
              <a:rPr lang="vi-VN" sz="1600" dirty="0" smtClean="0"/>
              <a:t>adială</a:t>
            </a:r>
            <a:endParaRPr lang="vi-VN" sz="1600" dirty="0"/>
          </a:p>
          <a:p>
            <a:pPr fontAlgn="base"/>
            <a:r>
              <a:rPr lang="vi-VN" sz="1600" dirty="0" smtClean="0"/>
              <a:t>Eliberare</a:t>
            </a:r>
            <a:r>
              <a:rPr lang="ro-RO" sz="1600" dirty="0" smtClean="0"/>
              <a:t>a</a:t>
            </a:r>
            <a:r>
              <a:rPr lang="vi-VN" sz="1600" dirty="0" smtClean="0"/>
              <a:t> </a:t>
            </a:r>
            <a:r>
              <a:rPr lang="vi-VN" sz="1600" dirty="0"/>
              <a:t>controlată </a:t>
            </a:r>
          </a:p>
          <a:p>
            <a:pPr fontAlgn="base"/>
            <a:r>
              <a:rPr lang="vi-VN" sz="1600" dirty="0" smtClean="0"/>
              <a:t>Man</a:t>
            </a:r>
            <a:r>
              <a:rPr lang="ro-RO" sz="1600" dirty="0" smtClean="0"/>
              <a:t>evrarea cubului </a:t>
            </a:r>
            <a:r>
              <a:rPr lang="vi-VN" sz="1600" dirty="0" smtClean="0"/>
              <a:t>în</a:t>
            </a:r>
            <a:r>
              <a:rPr lang="ro-RO" sz="1600" dirty="0" smtClean="0"/>
              <a:t> palmă</a:t>
            </a:r>
            <a:endParaRPr lang="vi-VN" sz="1600" dirty="0"/>
          </a:p>
          <a:p>
            <a:pPr fontAlgn="base"/>
            <a:r>
              <a:rPr lang="vi-VN" sz="1600" dirty="0" smtClean="0"/>
              <a:t>Contact</a:t>
            </a:r>
            <a:r>
              <a:rPr lang="ro-RO" sz="1600" dirty="0" smtClean="0"/>
              <a:t>ul</a:t>
            </a:r>
            <a:r>
              <a:rPr lang="vi-VN" sz="1600" dirty="0" smtClean="0"/>
              <a:t> </a:t>
            </a:r>
            <a:r>
              <a:rPr lang="vi-VN" sz="1600" dirty="0"/>
              <a:t>vizual </a:t>
            </a:r>
          </a:p>
          <a:p>
            <a:pPr fontAlgn="base"/>
            <a:r>
              <a:rPr lang="vi-VN" sz="1600" dirty="0"/>
              <a:t>Izolarea indexului </a:t>
            </a:r>
          </a:p>
          <a:p>
            <a:pPr fontAlgn="base"/>
            <a:r>
              <a:rPr lang="vi-VN" sz="1600" dirty="0"/>
              <a:t>Schimbarea centrului de greutate </a:t>
            </a:r>
            <a:r>
              <a:rPr lang="ro-RO" sz="1600" dirty="0" smtClean="0"/>
              <a:t>al corpului</a:t>
            </a:r>
            <a:endParaRPr lang="vi-VN" sz="1600" dirty="0"/>
          </a:p>
          <a:p>
            <a:pPr fontAlgn="base"/>
            <a:r>
              <a:rPr lang="vi-VN" sz="1600" dirty="0"/>
              <a:t>Traversarea </a:t>
            </a:r>
            <a:r>
              <a:rPr lang="vi-VN" sz="1600" dirty="0" smtClean="0"/>
              <a:t>lin</a:t>
            </a:r>
            <a:r>
              <a:rPr lang="ro-RO" sz="1600" dirty="0" smtClean="0"/>
              <a:t>i</a:t>
            </a:r>
            <a:r>
              <a:rPr lang="vi-VN" sz="1600" dirty="0" smtClean="0"/>
              <a:t>ei medi</a:t>
            </a:r>
            <a:r>
              <a:rPr lang="ro-RO" sz="1600" dirty="0" smtClean="0"/>
              <a:t>a</a:t>
            </a:r>
            <a:r>
              <a:rPr lang="vi-VN" sz="1600" dirty="0" smtClean="0"/>
              <a:t>ne</a:t>
            </a:r>
            <a:r>
              <a:rPr lang="ro-RO" sz="1600" dirty="0" smtClean="0"/>
              <a:t> a corpului</a:t>
            </a:r>
            <a:endParaRPr lang="vi-VN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52762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43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 err="1" smtClean="0"/>
              <a:t>Joc</a:t>
            </a:r>
            <a:r>
              <a:rPr lang="ro-RO" dirty="0" smtClean="0"/>
              <a:t>ul</a:t>
            </a:r>
            <a:r>
              <a:rPr lang="ro-RO" dirty="0"/>
              <a:t> </a:t>
            </a:r>
            <a:r>
              <a:rPr lang="ro-RO" dirty="0" smtClean="0"/>
              <a:t>cu</a:t>
            </a:r>
            <a:r>
              <a:rPr lang="en-US" dirty="0" smtClean="0"/>
              <a:t> </a:t>
            </a:r>
            <a:r>
              <a:rPr lang="ro-RO" dirty="0" err="1"/>
              <a:t>m</a:t>
            </a:r>
            <a:r>
              <a:rPr lang="en-US" dirty="0" err="1" smtClean="0"/>
              <a:t>ingea</a:t>
            </a:r>
            <a:endParaRPr dirty="0"/>
          </a:p>
        </p:txBody>
      </p:sp>
      <p:grpSp>
        <p:nvGrpSpPr>
          <p:cNvPr id="618" name="Google Shape;618;p43"/>
          <p:cNvGrpSpPr/>
          <p:nvPr/>
        </p:nvGrpSpPr>
        <p:grpSpPr>
          <a:xfrm flipH="1">
            <a:off x="540003" y="1283737"/>
            <a:ext cx="3545367" cy="3202733"/>
            <a:chOff x="649150" y="238125"/>
            <a:chExt cx="6249546" cy="5201775"/>
          </a:xfrm>
        </p:grpSpPr>
        <p:sp>
          <p:nvSpPr>
            <p:cNvPr id="619" name="Google Shape;619;p43"/>
            <p:cNvSpPr/>
            <p:nvPr/>
          </p:nvSpPr>
          <p:spPr>
            <a:xfrm>
              <a:off x="2850275" y="4488975"/>
              <a:ext cx="1849000" cy="810050"/>
            </a:xfrm>
            <a:custGeom>
              <a:avLst/>
              <a:gdLst/>
              <a:ahLst/>
              <a:cxnLst/>
              <a:rect l="l" t="t" r="r" b="b"/>
              <a:pathLst>
                <a:path w="73960" h="32402" extrusionOk="0">
                  <a:moveTo>
                    <a:pt x="7960" y="1"/>
                  </a:moveTo>
                  <a:cubicBezTo>
                    <a:pt x="5284" y="10848"/>
                    <a:pt x="2607" y="21625"/>
                    <a:pt x="1" y="32402"/>
                  </a:cubicBezTo>
                  <a:lnTo>
                    <a:pt x="73960" y="32402"/>
                  </a:lnTo>
                  <a:lnTo>
                    <a:pt x="660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43"/>
            <p:cNvSpPr/>
            <p:nvPr/>
          </p:nvSpPr>
          <p:spPr>
            <a:xfrm>
              <a:off x="2638975" y="5284925"/>
              <a:ext cx="2269850" cy="154975"/>
            </a:xfrm>
            <a:custGeom>
              <a:avLst/>
              <a:gdLst/>
              <a:ahLst/>
              <a:cxnLst/>
              <a:rect l="l" t="t" r="r" b="b"/>
              <a:pathLst>
                <a:path w="90794" h="6199" extrusionOk="0">
                  <a:moveTo>
                    <a:pt x="3875" y="0"/>
                  </a:moveTo>
                  <a:cubicBezTo>
                    <a:pt x="1761" y="0"/>
                    <a:pt x="1" y="2043"/>
                    <a:pt x="1" y="4508"/>
                  </a:cubicBezTo>
                  <a:lnTo>
                    <a:pt x="1" y="6199"/>
                  </a:lnTo>
                  <a:lnTo>
                    <a:pt x="90794" y="6199"/>
                  </a:lnTo>
                  <a:lnTo>
                    <a:pt x="90794" y="4508"/>
                  </a:lnTo>
                  <a:cubicBezTo>
                    <a:pt x="90794" y="2043"/>
                    <a:pt x="89103" y="0"/>
                    <a:pt x="869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43"/>
            <p:cNvSpPr/>
            <p:nvPr/>
          </p:nvSpPr>
          <p:spPr>
            <a:xfrm>
              <a:off x="649171" y="3870411"/>
              <a:ext cx="6249525" cy="905641"/>
            </a:xfrm>
            <a:custGeom>
              <a:avLst/>
              <a:gdLst/>
              <a:ahLst/>
              <a:cxnLst/>
              <a:rect l="l" t="t" r="r" b="b"/>
              <a:pathLst>
                <a:path w="249981" h="24091" extrusionOk="0">
                  <a:moveTo>
                    <a:pt x="0" y="1"/>
                  </a:moveTo>
                  <a:lnTo>
                    <a:pt x="0" y="17892"/>
                  </a:lnTo>
                  <a:cubicBezTo>
                    <a:pt x="0" y="21343"/>
                    <a:pt x="2817" y="24090"/>
                    <a:pt x="6198" y="24090"/>
                  </a:cubicBezTo>
                  <a:lnTo>
                    <a:pt x="243782" y="24090"/>
                  </a:lnTo>
                  <a:cubicBezTo>
                    <a:pt x="247233" y="24090"/>
                    <a:pt x="249980" y="21343"/>
                    <a:pt x="249980" y="17892"/>
                  </a:cubicBezTo>
                  <a:lnTo>
                    <a:pt x="2499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43"/>
            <p:cNvSpPr/>
            <p:nvPr/>
          </p:nvSpPr>
          <p:spPr>
            <a:xfrm>
              <a:off x="649150" y="238125"/>
              <a:ext cx="6249525" cy="3935675"/>
            </a:xfrm>
            <a:custGeom>
              <a:avLst/>
              <a:gdLst/>
              <a:ahLst/>
              <a:cxnLst/>
              <a:rect l="l" t="t" r="r" b="b"/>
              <a:pathLst>
                <a:path w="249981" h="157427" extrusionOk="0">
                  <a:moveTo>
                    <a:pt x="6198" y="0"/>
                  </a:moveTo>
                  <a:cubicBezTo>
                    <a:pt x="2817" y="0"/>
                    <a:pt x="0" y="2817"/>
                    <a:pt x="0" y="6198"/>
                  </a:cubicBezTo>
                  <a:lnTo>
                    <a:pt x="0" y="157427"/>
                  </a:lnTo>
                  <a:lnTo>
                    <a:pt x="249980" y="157427"/>
                  </a:lnTo>
                  <a:lnTo>
                    <a:pt x="249980" y="6198"/>
                  </a:lnTo>
                  <a:cubicBezTo>
                    <a:pt x="249980" y="2817"/>
                    <a:pt x="247233" y="0"/>
                    <a:pt x="2437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43"/>
            <p:cNvSpPr/>
            <p:nvPr/>
          </p:nvSpPr>
          <p:spPr>
            <a:xfrm>
              <a:off x="904475" y="481125"/>
              <a:ext cx="5738850" cy="3435575"/>
            </a:xfrm>
            <a:custGeom>
              <a:avLst/>
              <a:gdLst/>
              <a:ahLst/>
              <a:cxnLst/>
              <a:rect l="l" t="t" r="r" b="b"/>
              <a:pathLst>
                <a:path w="229554" h="137423" extrusionOk="0">
                  <a:moveTo>
                    <a:pt x="0" y="0"/>
                  </a:moveTo>
                  <a:lnTo>
                    <a:pt x="0" y="137423"/>
                  </a:lnTo>
                  <a:lnTo>
                    <a:pt x="229554" y="137423"/>
                  </a:lnTo>
                  <a:lnTo>
                    <a:pt x="22955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24" name="Google Shape;624;p43" title="Ball.mov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6763" y="1388150"/>
            <a:ext cx="3291840" cy="2148840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625" name="Google Shape;625;p43"/>
          <p:cNvSpPr txBox="1"/>
          <p:nvPr/>
        </p:nvSpPr>
        <p:spPr>
          <a:xfrm>
            <a:off x="5216146" y="1283737"/>
            <a:ext cx="3387854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vi-VN" sz="2800" b="1" dirty="0">
                <a:latin typeface="Josefin Sans" charset="-18"/>
              </a:rPr>
              <a:t>Analiza </a:t>
            </a:r>
            <a:r>
              <a:rPr lang="ro-RO" sz="2800" b="1" dirty="0">
                <a:latin typeface="Josefin Sans" charset="-18"/>
              </a:rPr>
              <a:t>a</a:t>
            </a:r>
            <a:r>
              <a:rPr lang="vi-VN" sz="2800" b="1" dirty="0" smtClean="0">
                <a:latin typeface="Josefin Sans" charset="-18"/>
              </a:rPr>
              <a:t>ctivității</a:t>
            </a:r>
            <a:endParaRPr lang="vi-VN" sz="2800" dirty="0">
              <a:latin typeface="Josefin Sans" charset="-18"/>
            </a:endParaRPr>
          </a:p>
        </p:txBody>
      </p:sp>
      <p:sp>
        <p:nvSpPr>
          <p:cNvPr id="626" name="Google Shape;626;p43"/>
          <p:cNvSpPr txBox="1">
            <a:spLocks noGrp="1"/>
          </p:cNvSpPr>
          <p:nvPr>
            <p:ph type="subTitle" idx="4294967295"/>
          </p:nvPr>
        </p:nvSpPr>
        <p:spPr>
          <a:xfrm>
            <a:off x="4640580" y="2057400"/>
            <a:ext cx="3963420" cy="25145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fontAlgn="base"/>
            <a:r>
              <a:rPr lang="vi-VN" sz="1600" dirty="0"/>
              <a:t>Coordonarea bilaterală a </a:t>
            </a:r>
            <a:r>
              <a:rPr lang="ro-RO" sz="1600" dirty="0" smtClean="0"/>
              <a:t>membrelor </a:t>
            </a:r>
            <a:r>
              <a:rPr lang="vi-VN" sz="1600" dirty="0" smtClean="0"/>
              <a:t>superioare </a:t>
            </a:r>
            <a:r>
              <a:rPr lang="vi-VN" sz="1600" dirty="0"/>
              <a:t>- prinderea și </a:t>
            </a:r>
            <a:r>
              <a:rPr lang="vi-VN" sz="1600" dirty="0" smtClean="0"/>
              <a:t>aruncare</a:t>
            </a:r>
            <a:r>
              <a:rPr lang="ro-RO" sz="1600" dirty="0" smtClean="0"/>
              <a:t>a</a:t>
            </a:r>
            <a:r>
              <a:rPr lang="vi-VN" sz="1600" dirty="0" smtClean="0"/>
              <a:t> mingi</a:t>
            </a:r>
            <a:r>
              <a:rPr lang="ro-RO" sz="1600" dirty="0" smtClean="0"/>
              <a:t>i</a:t>
            </a:r>
            <a:endParaRPr lang="vi-VN" sz="1600" dirty="0"/>
          </a:p>
          <a:p>
            <a:pPr fontAlgn="base"/>
            <a:r>
              <a:rPr lang="vi-VN" sz="1600" dirty="0"/>
              <a:t>Forța musculară </a:t>
            </a:r>
          </a:p>
          <a:p>
            <a:pPr fontAlgn="base"/>
            <a:r>
              <a:rPr lang="vi-VN" sz="1600" dirty="0"/>
              <a:t>Limbaj </a:t>
            </a:r>
            <a:r>
              <a:rPr lang="vi-VN" sz="1600" dirty="0" smtClean="0"/>
              <a:t>receptiv</a:t>
            </a:r>
            <a:r>
              <a:rPr lang="ro-RO" sz="1600" dirty="0" smtClean="0"/>
              <a:t> (ascultă/ este atentă)</a:t>
            </a:r>
            <a:endParaRPr lang="vi-VN" sz="1600" dirty="0"/>
          </a:p>
          <a:p>
            <a:pPr fontAlgn="base"/>
            <a:r>
              <a:rPr lang="vi-VN" sz="1600" dirty="0" smtClean="0"/>
              <a:t>Urmăr</a:t>
            </a:r>
            <a:r>
              <a:rPr lang="ro-RO" sz="1600" dirty="0" smtClean="0"/>
              <a:t>ește cu ochii</a:t>
            </a:r>
            <a:endParaRPr lang="vi-VN" sz="1600" dirty="0"/>
          </a:p>
          <a:p>
            <a:pPr marL="114300" indent="0">
              <a:buNone/>
            </a:pPr>
            <a:r>
              <a:rPr lang="vi-VN" sz="1600" dirty="0"/>
              <a:t/>
            </a:r>
            <a:br>
              <a:rPr lang="vi-VN" sz="1600" dirty="0"/>
            </a:br>
            <a:endParaRPr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233091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44"/>
          <p:cNvSpPr txBox="1">
            <a:spLocks noGrp="1"/>
          </p:cNvSpPr>
          <p:nvPr>
            <p:ph type="title"/>
          </p:nvPr>
        </p:nvSpPr>
        <p:spPr>
          <a:xfrm flipH="1">
            <a:off x="320040" y="970374"/>
            <a:ext cx="4259580" cy="71364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o-RO" dirty="0" smtClean="0"/>
              <a:t>Activități de autoîngrijire</a:t>
            </a:r>
            <a:r>
              <a:rPr lang="vi-VN" dirty="0" smtClean="0"/>
              <a:t>: Hrănirea</a:t>
            </a:r>
            <a:endParaRPr dirty="0"/>
          </a:p>
        </p:txBody>
      </p:sp>
      <p:sp>
        <p:nvSpPr>
          <p:cNvPr id="632" name="Google Shape;632;p44"/>
          <p:cNvSpPr txBox="1">
            <a:spLocks noGrp="1"/>
          </p:cNvSpPr>
          <p:nvPr>
            <p:ph type="subTitle" idx="1"/>
          </p:nvPr>
        </p:nvSpPr>
        <p:spPr>
          <a:xfrm flipH="1">
            <a:off x="817090" y="1898644"/>
            <a:ext cx="2998800" cy="55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vi-VN" sz="1600" dirty="0" smtClean="0"/>
              <a:t>Stă pe </a:t>
            </a:r>
            <a:r>
              <a:rPr lang="vi-VN" sz="1600" dirty="0"/>
              <a:t>un scaun înalt, fără a avea </a:t>
            </a:r>
            <a:r>
              <a:rPr lang="ro-RO" sz="1600" dirty="0" smtClean="0"/>
              <a:t>sprijin la </a:t>
            </a:r>
            <a:r>
              <a:rPr lang="vi-VN" sz="1600" dirty="0" smtClean="0"/>
              <a:t>picioare</a:t>
            </a:r>
            <a:endParaRPr lang="en-US" sz="1600" dirty="0"/>
          </a:p>
          <a:p>
            <a:pPr marL="17145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vi-VN" sz="1600" dirty="0" smtClean="0"/>
              <a:t>Folosește </a:t>
            </a:r>
            <a:r>
              <a:rPr lang="vi-VN" sz="1600" dirty="0"/>
              <a:t>ambele mâini </a:t>
            </a:r>
            <a:r>
              <a:rPr lang="ro-RO" sz="1600" dirty="0" smtClean="0"/>
              <a:t>pentru a prinde </a:t>
            </a:r>
            <a:r>
              <a:rPr lang="vi-VN" sz="1600" dirty="0" smtClean="0"/>
              <a:t>paharul</a:t>
            </a:r>
            <a:r>
              <a:rPr lang="vi-VN" sz="1600" dirty="0"/>
              <a:t> </a:t>
            </a:r>
            <a:endParaRPr lang="en-US" sz="1600" dirty="0" smtClean="0"/>
          </a:p>
          <a:p>
            <a:pPr marL="17145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vi-VN" sz="1600" dirty="0" smtClean="0"/>
              <a:t>Folosește </a:t>
            </a:r>
            <a:r>
              <a:rPr lang="ro-RO" sz="1600" dirty="0" smtClean="0"/>
              <a:t>mâna dreaptă, </a:t>
            </a:r>
            <a:r>
              <a:rPr lang="vi-VN" sz="1600" dirty="0" smtClean="0"/>
              <a:t>priza </a:t>
            </a:r>
            <a:r>
              <a:rPr lang="vi-VN" sz="1600" dirty="0"/>
              <a:t>bidigitală pentru a apuca </a:t>
            </a:r>
            <a:r>
              <a:rPr lang="vi-VN" sz="1600" dirty="0" smtClean="0"/>
              <a:t>mâncare</a:t>
            </a:r>
            <a:r>
              <a:rPr lang="ro-RO" sz="1600" dirty="0" smtClean="0"/>
              <a:t>a</a:t>
            </a:r>
            <a:r>
              <a:rPr lang="vi-VN" sz="1600" dirty="0" smtClean="0"/>
              <a:t> </a:t>
            </a:r>
            <a:r>
              <a:rPr lang="vi-VN" sz="1600" dirty="0"/>
              <a:t>și a o duce la gură.</a:t>
            </a:r>
          </a:p>
        </p:txBody>
      </p:sp>
      <p:grpSp>
        <p:nvGrpSpPr>
          <p:cNvPr id="633" name="Google Shape;633;p44"/>
          <p:cNvGrpSpPr/>
          <p:nvPr/>
        </p:nvGrpSpPr>
        <p:grpSpPr>
          <a:xfrm flipH="1">
            <a:off x="4690103" y="970387"/>
            <a:ext cx="3545367" cy="3202733"/>
            <a:chOff x="649150" y="238125"/>
            <a:chExt cx="6249546" cy="5201775"/>
          </a:xfrm>
        </p:grpSpPr>
        <p:sp>
          <p:nvSpPr>
            <p:cNvPr id="634" name="Google Shape;634;p44"/>
            <p:cNvSpPr/>
            <p:nvPr/>
          </p:nvSpPr>
          <p:spPr>
            <a:xfrm>
              <a:off x="2850275" y="4488975"/>
              <a:ext cx="1849000" cy="810050"/>
            </a:xfrm>
            <a:custGeom>
              <a:avLst/>
              <a:gdLst/>
              <a:ahLst/>
              <a:cxnLst/>
              <a:rect l="l" t="t" r="r" b="b"/>
              <a:pathLst>
                <a:path w="73960" h="32402" extrusionOk="0">
                  <a:moveTo>
                    <a:pt x="7960" y="1"/>
                  </a:moveTo>
                  <a:cubicBezTo>
                    <a:pt x="5284" y="10848"/>
                    <a:pt x="2607" y="21625"/>
                    <a:pt x="1" y="32402"/>
                  </a:cubicBezTo>
                  <a:lnTo>
                    <a:pt x="73960" y="32402"/>
                  </a:lnTo>
                  <a:lnTo>
                    <a:pt x="660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44"/>
            <p:cNvSpPr/>
            <p:nvPr/>
          </p:nvSpPr>
          <p:spPr>
            <a:xfrm>
              <a:off x="2638975" y="5284925"/>
              <a:ext cx="2269850" cy="154975"/>
            </a:xfrm>
            <a:custGeom>
              <a:avLst/>
              <a:gdLst/>
              <a:ahLst/>
              <a:cxnLst/>
              <a:rect l="l" t="t" r="r" b="b"/>
              <a:pathLst>
                <a:path w="90794" h="6199" extrusionOk="0">
                  <a:moveTo>
                    <a:pt x="3875" y="0"/>
                  </a:moveTo>
                  <a:cubicBezTo>
                    <a:pt x="1761" y="0"/>
                    <a:pt x="1" y="2043"/>
                    <a:pt x="1" y="4508"/>
                  </a:cubicBezTo>
                  <a:lnTo>
                    <a:pt x="1" y="6199"/>
                  </a:lnTo>
                  <a:lnTo>
                    <a:pt x="90794" y="6199"/>
                  </a:lnTo>
                  <a:lnTo>
                    <a:pt x="90794" y="4508"/>
                  </a:lnTo>
                  <a:cubicBezTo>
                    <a:pt x="90794" y="2043"/>
                    <a:pt x="89103" y="0"/>
                    <a:pt x="869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44"/>
            <p:cNvSpPr/>
            <p:nvPr/>
          </p:nvSpPr>
          <p:spPr>
            <a:xfrm>
              <a:off x="649171" y="3870411"/>
              <a:ext cx="6249525" cy="905641"/>
            </a:xfrm>
            <a:custGeom>
              <a:avLst/>
              <a:gdLst/>
              <a:ahLst/>
              <a:cxnLst/>
              <a:rect l="l" t="t" r="r" b="b"/>
              <a:pathLst>
                <a:path w="249981" h="24091" extrusionOk="0">
                  <a:moveTo>
                    <a:pt x="0" y="1"/>
                  </a:moveTo>
                  <a:lnTo>
                    <a:pt x="0" y="17892"/>
                  </a:lnTo>
                  <a:cubicBezTo>
                    <a:pt x="0" y="21343"/>
                    <a:pt x="2817" y="24090"/>
                    <a:pt x="6198" y="24090"/>
                  </a:cubicBezTo>
                  <a:lnTo>
                    <a:pt x="243782" y="24090"/>
                  </a:lnTo>
                  <a:cubicBezTo>
                    <a:pt x="247233" y="24090"/>
                    <a:pt x="249980" y="21343"/>
                    <a:pt x="249980" y="17892"/>
                  </a:cubicBezTo>
                  <a:lnTo>
                    <a:pt x="2499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44"/>
            <p:cNvSpPr/>
            <p:nvPr/>
          </p:nvSpPr>
          <p:spPr>
            <a:xfrm>
              <a:off x="649150" y="238125"/>
              <a:ext cx="6249525" cy="3935675"/>
            </a:xfrm>
            <a:custGeom>
              <a:avLst/>
              <a:gdLst/>
              <a:ahLst/>
              <a:cxnLst/>
              <a:rect l="l" t="t" r="r" b="b"/>
              <a:pathLst>
                <a:path w="249981" h="157427" extrusionOk="0">
                  <a:moveTo>
                    <a:pt x="6198" y="0"/>
                  </a:moveTo>
                  <a:cubicBezTo>
                    <a:pt x="2817" y="0"/>
                    <a:pt x="0" y="2817"/>
                    <a:pt x="0" y="6198"/>
                  </a:cubicBezTo>
                  <a:lnTo>
                    <a:pt x="0" y="157427"/>
                  </a:lnTo>
                  <a:lnTo>
                    <a:pt x="249980" y="157427"/>
                  </a:lnTo>
                  <a:lnTo>
                    <a:pt x="249980" y="6198"/>
                  </a:lnTo>
                  <a:cubicBezTo>
                    <a:pt x="249980" y="2817"/>
                    <a:pt x="247233" y="0"/>
                    <a:pt x="2437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44"/>
            <p:cNvSpPr/>
            <p:nvPr/>
          </p:nvSpPr>
          <p:spPr>
            <a:xfrm>
              <a:off x="904475" y="481125"/>
              <a:ext cx="5738850" cy="3435575"/>
            </a:xfrm>
            <a:custGeom>
              <a:avLst/>
              <a:gdLst/>
              <a:ahLst/>
              <a:cxnLst/>
              <a:rect l="l" t="t" r="r" b="b"/>
              <a:pathLst>
                <a:path w="229554" h="137423" extrusionOk="0">
                  <a:moveTo>
                    <a:pt x="0" y="0"/>
                  </a:moveTo>
                  <a:lnTo>
                    <a:pt x="0" y="137423"/>
                  </a:lnTo>
                  <a:lnTo>
                    <a:pt x="229554" y="137423"/>
                  </a:lnTo>
                  <a:lnTo>
                    <a:pt x="22955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39" name="Google Shape;639;p44" title="Feeding.mov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6863" y="1103950"/>
            <a:ext cx="3291840" cy="2148840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316455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45"/>
          <p:cNvSpPr txBox="1">
            <a:spLocks noGrp="1"/>
          </p:cNvSpPr>
          <p:nvPr>
            <p:ph type="title"/>
          </p:nvPr>
        </p:nvSpPr>
        <p:spPr>
          <a:xfrm>
            <a:off x="2159850" y="1731400"/>
            <a:ext cx="4824300" cy="93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vi-VN" dirty="0"/>
              <a:t>Întrebări?</a:t>
            </a:r>
            <a:endParaRPr dirty="0"/>
          </a:p>
        </p:txBody>
      </p:sp>
      <p:sp>
        <p:nvSpPr>
          <p:cNvPr id="645" name="Google Shape;645;p45"/>
          <p:cNvSpPr/>
          <p:nvPr/>
        </p:nvSpPr>
        <p:spPr>
          <a:xfrm>
            <a:off x="2924500" y="3322575"/>
            <a:ext cx="3429000" cy="875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95399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45"/>
          <p:cNvSpPr txBox="1">
            <a:spLocks noGrp="1"/>
          </p:cNvSpPr>
          <p:nvPr>
            <p:ph type="title"/>
          </p:nvPr>
        </p:nvSpPr>
        <p:spPr>
          <a:xfrm>
            <a:off x="1363980" y="2470540"/>
            <a:ext cx="6019800" cy="93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o-RO" dirty="0" smtClean="0"/>
              <a:t>MULȚUMIM!</a:t>
            </a:r>
            <a:endParaRPr dirty="0"/>
          </a:p>
        </p:txBody>
      </p:sp>
      <p:sp>
        <p:nvSpPr>
          <p:cNvPr id="645" name="Google Shape;645;p45"/>
          <p:cNvSpPr/>
          <p:nvPr/>
        </p:nvSpPr>
        <p:spPr>
          <a:xfrm>
            <a:off x="2924500" y="3322575"/>
            <a:ext cx="3429000" cy="875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88982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29"/>
          <p:cNvSpPr txBox="1">
            <a:spLocks noGrp="1"/>
          </p:cNvSpPr>
          <p:nvPr>
            <p:ph type="title" idx="4294967295"/>
          </p:nvPr>
        </p:nvSpPr>
        <p:spPr>
          <a:xfrm>
            <a:off x="623730" y="2565775"/>
            <a:ext cx="3102450" cy="82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dirty="0" smtClean="0"/>
              <a:t>Introduc</a:t>
            </a:r>
            <a:r>
              <a:rPr lang="ro-RO" sz="3300" dirty="0" smtClean="0"/>
              <a:t>ere</a:t>
            </a:r>
            <a:endParaRPr sz="3300" dirty="0"/>
          </a:p>
        </p:txBody>
      </p:sp>
      <p:sp>
        <p:nvSpPr>
          <p:cNvPr id="465" name="Google Shape;465;p29"/>
          <p:cNvSpPr txBox="1">
            <a:spLocks noGrp="1"/>
          </p:cNvSpPr>
          <p:nvPr>
            <p:ph type="subTitle" idx="1"/>
          </p:nvPr>
        </p:nvSpPr>
        <p:spPr>
          <a:xfrm flipH="1">
            <a:off x="959090" y="2565775"/>
            <a:ext cx="2998800" cy="55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466" name="Google Shape;466;p29"/>
          <p:cNvSpPr txBox="1"/>
          <p:nvPr/>
        </p:nvSpPr>
        <p:spPr>
          <a:xfrm>
            <a:off x="3957890" y="1492574"/>
            <a:ext cx="4629850" cy="3262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/>
            <a:r>
              <a:rPr lang="ro-RO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La solicitarea </a:t>
            </a:r>
            <a:r>
              <a:rPr lang="vi-V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A</a:t>
            </a:r>
            <a:r>
              <a:rPr lang="ro-RO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PTOR, </a:t>
            </a:r>
            <a:r>
              <a:rPr lang="vi-V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studenții </a:t>
            </a:r>
            <a:r>
              <a:rPr lang="ro-RO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programului masteral în terapie ocupațională ai </a:t>
            </a:r>
            <a:r>
              <a:rPr lang="vi-V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Universit</a:t>
            </a:r>
            <a:r>
              <a:rPr lang="ro-RO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ății </a:t>
            </a:r>
            <a:r>
              <a:rPr lang="vi-V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vi-VN" sz="2000" dirty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Sacred </a:t>
            </a:r>
            <a:r>
              <a:rPr lang="vi-V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Heart</a:t>
            </a:r>
            <a:r>
              <a:rPr lang="ro-RO" sz="2000" dirty="0" smtClean="0">
                <a:solidFill>
                  <a:schemeClr val="tx1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Josefin Sans"/>
                <a:ea typeface="Josefin Sans"/>
                <a:cs typeface="Josefin Sans"/>
                <a:sym typeface="Josefin Sans"/>
              </a:rPr>
              <a:t>(</a:t>
            </a:r>
            <a:r>
              <a:rPr lang="ro-RO" sz="2000" dirty="0" smtClean="0">
                <a:solidFill>
                  <a:schemeClr val="tx1"/>
                </a:solidFill>
                <a:latin typeface="Josefin Sans"/>
                <a:ea typeface="Josefin Sans"/>
                <a:cs typeface="Josefin Sans"/>
                <a:sym typeface="Josefin Sans"/>
              </a:rPr>
              <a:t>Connecticu</a:t>
            </a:r>
            <a:r>
              <a:rPr lang="en-US" sz="2000" dirty="0" smtClean="0">
                <a:solidFill>
                  <a:schemeClr val="tx1"/>
                </a:solidFill>
                <a:latin typeface="Josefin Sans"/>
                <a:ea typeface="Josefin Sans"/>
                <a:cs typeface="Josefin Sans"/>
                <a:sym typeface="Josefin Sans"/>
              </a:rPr>
              <a:t>t, SUA)</a:t>
            </a:r>
            <a:r>
              <a:rPr lang="ro-RO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 doresc să </a:t>
            </a:r>
            <a:r>
              <a:rPr lang="vi-V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ofer</a:t>
            </a:r>
            <a:r>
              <a:rPr lang="ro-RO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e</a:t>
            </a:r>
            <a:r>
              <a:rPr lang="en-US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,</a:t>
            </a:r>
            <a:r>
              <a:rPr lang="ro-RO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 în cadrul acestui workshop online, informații</a:t>
            </a:r>
            <a:r>
              <a:rPr lang="ro-RO" sz="2000" dirty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ro-RO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și cunoștințe </a:t>
            </a:r>
            <a:r>
              <a:rPr lang="vi-V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despre </a:t>
            </a:r>
            <a:r>
              <a:rPr lang="vi-VN" sz="2000" dirty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modul în care </a:t>
            </a:r>
            <a:r>
              <a:rPr lang="ro-RO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TO p</a:t>
            </a:r>
            <a:r>
              <a:rPr lang="vi-V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ot </a:t>
            </a:r>
            <a:r>
              <a:rPr lang="vi-VN" sz="2000" dirty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folosi observația și analiza </a:t>
            </a:r>
            <a:r>
              <a:rPr lang="vi-V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activității</a:t>
            </a:r>
            <a:r>
              <a:rPr lang="ro-RO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 cotidiene în e</a:t>
            </a:r>
            <a:r>
              <a:rPr lang="vi-V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valuarea </a:t>
            </a:r>
            <a:r>
              <a:rPr lang="vi-VN" sz="2000" dirty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eficientă a </a:t>
            </a:r>
            <a:r>
              <a:rPr lang="vi-V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copiilor </a:t>
            </a:r>
            <a:r>
              <a:rPr lang="vi-VN" sz="2000" dirty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în </a:t>
            </a:r>
            <a:r>
              <a:rPr lang="vi-V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mediul</a:t>
            </a:r>
            <a:r>
              <a:rPr lang="ro-RO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 lor</a:t>
            </a:r>
            <a:r>
              <a:rPr lang="vi-V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 natural.</a:t>
            </a:r>
            <a:r>
              <a:rPr lang="en" sz="2000" dirty="0" smtClean="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endParaRPr sz="2000" dirty="0">
              <a:solidFill>
                <a:schemeClr val="dk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198" y="83819"/>
            <a:ext cx="796161" cy="79616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941" y="89646"/>
            <a:ext cx="3238500" cy="65711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46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Bibliografie </a:t>
            </a:r>
            <a:endParaRPr dirty="0"/>
          </a:p>
        </p:txBody>
      </p:sp>
      <p:sp>
        <p:nvSpPr>
          <p:cNvPr id="651" name="Google Shape;651;p46"/>
          <p:cNvSpPr txBox="1">
            <a:spLocks noGrp="1"/>
          </p:cNvSpPr>
          <p:nvPr>
            <p:ph type="body" idx="1"/>
          </p:nvPr>
        </p:nvSpPr>
        <p:spPr>
          <a:xfrm>
            <a:off x="540000" y="1250875"/>
            <a:ext cx="8064000" cy="35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American Occupational Therapy Association</a:t>
            </a:r>
            <a:r>
              <a:rPr lang="en" sz="110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(</a:t>
            </a: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2014</a:t>
            </a:r>
            <a:r>
              <a:rPr lang="en" sz="110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). </a:t>
            </a: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Occupational therapy practice framework: Domain and process (3rd ed.)</a:t>
            </a:r>
            <a:r>
              <a:rPr lang="en" sz="110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		</a:t>
            </a:r>
            <a:r>
              <a:rPr lang="en" sz="11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American Journal of Occupational Therapy</a:t>
            </a:r>
            <a:r>
              <a:rPr lang="en" sz="110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68</a:t>
            </a:r>
            <a:r>
              <a:rPr lang="en" sz="110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Suppl. 1</a:t>
            </a:r>
            <a:r>
              <a:rPr lang="en" sz="110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), </a:t>
            </a: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S1</a:t>
            </a:r>
            <a:r>
              <a:rPr lang="en" sz="110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–</a:t>
            </a: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S48</a:t>
            </a:r>
            <a:r>
              <a:rPr lang="en" sz="110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" sz="1100">
                <a:solidFill>
                  <a:srgbClr val="000000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https://doi.org/10.5014/ajot.2014.682006</a:t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American Occupational Therapy Association. (2020). Occupational therapy practice framework: Domain and process</a:t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(4th ed.). </a:t>
            </a:r>
            <a:r>
              <a:rPr lang="en" sz="11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American Journal of Occupational Therapy,</a:t>
            </a: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74(Suppl. 2), 7412410010. </a:t>
            </a:r>
            <a:r>
              <a:rPr lang="en" sz="11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https://doi. org/10.5014/ajot.2020.74S2001</a:t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King, S., Teplicky, R., King, G., &amp; Rosenbaum, P. (2004). Family-Centered Service for Children With Cerebral Palsy and Their </a:t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Families: A Review of the Literature. Seminars in Pediatric Neurology, 11(1), 78–86. https://doi.org/10.1016/j.spen.2004.01.009</a:t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Kuhaneck, H. M., Spitzer, S. L., Miller, E. (2010). Activity analysis, creativity, and playfulness in pediatric occupational 					 therapy: Making play just right. </a:t>
            </a:r>
            <a:r>
              <a:rPr lang="en" sz="11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Jones &amp; Bartlett Learning. </a:t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Vores, J., &amp; Pearson, N. (2006). Early childhood development Chart. Austin, TX; Early</a:t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107916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Childhood Direction Center A Program of Westchester Institute for Human Development.</a:t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821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30"/>
          <p:cNvSpPr txBox="1">
            <a:spLocks noGrp="1"/>
          </p:cNvSpPr>
          <p:nvPr>
            <p:ph type="title"/>
          </p:nvPr>
        </p:nvSpPr>
        <p:spPr>
          <a:xfrm>
            <a:off x="548640" y="1912620"/>
            <a:ext cx="8214360" cy="192786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5800" dirty="0" smtClean="0"/>
              <a:t>Dialogul</a:t>
            </a:r>
            <a:r>
              <a:rPr lang="en-US" sz="5800" dirty="0" smtClean="0"/>
              <a:t> </a:t>
            </a:r>
            <a:r>
              <a:rPr lang="en-US" sz="5800" b="0" dirty="0" smtClean="0"/>
              <a:t>(</a:t>
            </a:r>
            <a:r>
              <a:rPr lang="en-US" sz="5800" b="0" dirty="0" err="1" smtClean="0"/>
              <a:t>interviul</a:t>
            </a:r>
            <a:r>
              <a:rPr lang="en-US" sz="5800" b="0" dirty="0" smtClean="0"/>
              <a:t>)</a:t>
            </a:r>
            <a:r>
              <a:rPr lang="ro-RO" sz="5800" b="0" dirty="0" smtClean="0"/>
              <a:t> </a:t>
            </a:r>
            <a:r>
              <a:rPr lang="ro-RO" sz="5800" dirty="0" smtClean="0"/>
              <a:t>cu părintele </a:t>
            </a:r>
            <a:endParaRPr dirty="0"/>
          </a:p>
        </p:txBody>
      </p:sp>
      <p:sp>
        <p:nvSpPr>
          <p:cNvPr id="472" name="Google Shape;472;p30"/>
          <p:cNvSpPr txBox="1">
            <a:spLocks noGrp="1"/>
          </p:cNvSpPr>
          <p:nvPr>
            <p:ph type="title" idx="2"/>
          </p:nvPr>
        </p:nvSpPr>
        <p:spPr>
          <a:xfrm>
            <a:off x="2473140" y="577935"/>
            <a:ext cx="2932800" cy="9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31"/>
          <p:cNvSpPr/>
          <p:nvPr/>
        </p:nvSpPr>
        <p:spPr>
          <a:xfrm>
            <a:off x="6360502" y="837144"/>
            <a:ext cx="986400" cy="98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1"/>
          <p:cNvSpPr txBox="1">
            <a:spLocks noGrp="1"/>
          </p:cNvSpPr>
          <p:nvPr>
            <p:ph type="subTitle" idx="1"/>
          </p:nvPr>
        </p:nvSpPr>
        <p:spPr>
          <a:xfrm>
            <a:off x="273483" y="1849516"/>
            <a:ext cx="3512820" cy="85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/>
              <a:t>Îngrijirea centrată pe familie </a:t>
            </a:r>
            <a:endParaRPr dirty="0"/>
          </a:p>
        </p:txBody>
      </p:sp>
      <p:sp>
        <p:nvSpPr>
          <p:cNvPr id="480" name="Google Shape;480;p31"/>
          <p:cNvSpPr txBox="1">
            <a:spLocks noGrp="1"/>
          </p:cNvSpPr>
          <p:nvPr>
            <p:ph type="subTitle" idx="2"/>
          </p:nvPr>
        </p:nvSpPr>
        <p:spPr>
          <a:xfrm>
            <a:off x="315908" y="2931083"/>
            <a:ext cx="3664665" cy="11557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o-RO" sz="1200" dirty="0" smtClean="0"/>
              <a:t>Furnizorii serviciilor de sănătate conlucrează cu familia în luarea deciziilor informate</a:t>
            </a:r>
            <a:r>
              <a:rPr lang="en-US" sz="1200" dirty="0"/>
              <a:t>,</a:t>
            </a:r>
            <a:r>
              <a:rPr lang="en-US" sz="1200" dirty="0" smtClean="0"/>
              <a:t> </a:t>
            </a:r>
            <a:r>
              <a:rPr lang="ro-RO" sz="1200" dirty="0" smtClean="0"/>
              <a:t>cu </a:t>
            </a:r>
            <a:r>
              <a:rPr lang="ro-RO" sz="1200" dirty="0"/>
              <a:t>privire la serviciile și sprijinul </a:t>
            </a:r>
            <a:r>
              <a:rPr lang="ro-RO" sz="1200" dirty="0" smtClean="0"/>
              <a:t>de care au nevoie și pe care copilul </a:t>
            </a:r>
            <a:r>
              <a:rPr lang="ro-RO" sz="1200" dirty="0"/>
              <a:t>și familia </a:t>
            </a:r>
            <a:r>
              <a:rPr lang="ro-RO" sz="1200" dirty="0" smtClean="0"/>
              <a:t>le pot primi. </a:t>
            </a:r>
            <a:r>
              <a:rPr lang="ro-RO" sz="1200" dirty="0"/>
              <a:t>(King și colab., </a:t>
            </a:r>
            <a:r>
              <a:rPr lang="ro-RO" sz="1200" dirty="0" smtClean="0"/>
              <a:t>2004)</a:t>
            </a:r>
            <a:endParaRPr sz="1200" dirty="0"/>
          </a:p>
        </p:txBody>
      </p:sp>
      <p:sp>
        <p:nvSpPr>
          <p:cNvPr id="481" name="Google Shape;481;p31"/>
          <p:cNvSpPr txBox="1">
            <a:spLocks noGrp="1"/>
          </p:cNvSpPr>
          <p:nvPr>
            <p:ph type="subTitle" idx="3"/>
          </p:nvPr>
        </p:nvSpPr>
        <p:spPr>
          <a:xfrm>
            <a:off x="5100710" y="1837253"/>
            <a:ext cx="3807070" cy="72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/>
              <a:t>Profilul o</a:t>
            </a:r>
            <a:r>
              <a:rPr lang="en" dirty="0" smtClean="0"/>
              <a:t>cupa</a:t>
            </a:r>
            <a:r>
              <a:rPr lang="ro-RO" dirty="0" smtClean="0"/>
              <a:t>țional </a:t>
            </a:r>
            <a:endParaRPr dirty="0"/>
          </a:p>
        </p:txBody>
      </p:sp>
      <p:sp>
        <p:nvSpPr>
          <p:cNvPr id="482" name="Google Shape;482;p31"/>
          <p:cNvSpPr txBox="1">
            <a:spLocks noGrp="1"/>
          </p:cNvSpPr>
          <p:nvPr>
            <p:ph type="subTitle" idx="4"/>
          </p:nvPr>
        </p:nvSpPr>
        <p:spPr>
          <a:xfrm>
            <a:off x="4617232" y="2768243"/>
            <a:ext cx="4381988" cy="11865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o-RO" sz="1200" dirty="0"/>
              <a:t>Rezumatul istoricului ocupațional al unui </a:t>
            </a:r>
            <a:r>
              <a:rPr lang="ro-RO" sz="1200" dirty="0" smtClean="0"/>
              <a:t>client/ beneficiar din punct de vedere al experiențelor personale, rutinei zilnice, intereselor, valorilor, nevoilor </a:t>
            </a:r>
            <a:r>
              <a:rPr lang="ro-RO" sz="1200" dirty="0"/>
              <a:t>și </a:t>
            </a:r>
            <a:r>
              <a:rPr lang="ro-RO" sz="1200" dirty="0" smtClean="0"/>
              <a:t>contextelor (social-politic, uman, economic, legislativ, etc.) relevante.</a:t>
            </a:r>
          </a:p>
          <a:p>
            <a:pPr marL="0" lvl="0" indent="0"/>
            <a:r>
              <a:rPr lang="ro-RO" sz="1200" dirty="0" smtClean="0"/>
              <a:t> </a:t>
            </a:r>
            <a:r>
              <a:rPr lang="en" sz="1200" dirty="0" smtClean="0"/>
              <a:t>(</a:t>
            </a:r>
            <a:r>
              <a:rPr lang="en" sz="1200" dirty="0"/>
              <a:t>AOTA, 2020, p. 21). </a:t>
            </a:r>
            <a:endParaRPr sz="1200" dirty="0"/>
          </a:p>
        </p:txBody>
      </p:sp>
      <p:sp>
        <p:nvSpPr>
          <p:cNvPr id="483" name="Google Shape;483;p31"/>
          <p:cNvSpPr/>
          <p:nvPr/>
        </p:nvSpPr>
        <p:spPr>
          <a:xfrm>
            <a:off x="1462986" y="850853"/>
            <a:ext cx="986400" cy="98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4" name="Google Shape;484;p31"/>
          <p:cNvGrpSpPr/>
          <p:nvPr/>
        </p:nvGrpSpPr>
        <p:grpSpPr>
          <a:xfrm>
            <a:off x="6659684" y="1136004"/>
            <a:ext cx="470986" cy="465865"/>
            <a:chOff x="-25094250" y="3547050"/>
            <a:chExt cx="295400" cy="295375"/>
          </a:xfrm>
        </p:grpSpPr>
        <p:sp>
          <p:nvSpPr>
            <p:cNvPr id="485" name="Google Shape;485;p31"/>
            <p:cNvSpPr/>
            <p:nvPr/>
          </p:nvSpPr>
          <p:spPr>
            <a:xfrm>
              <a:off x="-24990275" y="3580925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3"/>
                    <a:pt x="347" y="693"/>
                  </a:cubicBezTo>
                  <a:cubicBezTo>
                    <a:pt x="536" y="693"/>
                    <a:pt x="694" y="536"/>
                    <a:pt x="694" y="347"/>
                  </a:cubicBezTo>
                  <a:cubicBezTo>
                    <a:pt x="694" y="158"/>
                    <a:pt x="536" y="0"/>
                    <a:pt x="3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1"/>
            <p:cNvSpPr/>
            <p:nvPr/>
          </p:nvSpPr>
          <p:spPr>
            <a:xfrm>
              <a:off x="-25041475" y="3668350"/>
              <a:ext cx="52025" cy="52000"/>
            </a:xfrm>
            <a:custGeom>
              <a:avLst/>
              <a:gdLst/>
              <a:ahLst/>
              <a:cxnLst/>
              <a:rect l="l" t="t" r="r" b="b"/>
              <a:pathLst>
                <a:path w="2081" h="2080" extrusionOk="0">
                  <a:moveTo>
                    <a:pt x="1" y="0"/>
                  </a:moveTo>
                  <a:lnTo>
                    <a:pt x="1" y="2080"/>
                  </a:lnTo>
                  <a:lnTo>
                    <a:pt x="2080" y="2080"/>
                  </a:lnTo>
                  <a:lnTo>
                    <a:pt x="20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1"/>
            <p:cNvSpPr/>
            <p:nvPr/>
          </p:nvSpPr>
          <p:spPr>
            <a:xfrm>
              <a:off x="-25094250" y="3547050"/>
              <a:ext cx="224500" cy="295375"/>
            </a:xfrm>
            <a:custGeom>
              <a:avLst/>
              <a:gdLst/>
              <a:ahLst/>
              <a:cxnLst/>
              <a:rect l="l" t="t" r="r" b="b"/>
              <a:pathLst>
                <a:path w="8980" h="11815" extrusionOk="0">
                  <a:moveTo>
                    <a:pt x="4538" y="694"/>
                  </a:moveTo>
                  <a:cubicBezTo>
                    <a:pt x="5136" y="694"/>
                    <a:pt x="5577" y="1166"/>
                    <a:pt x="5577" y="1702"/>
                  </a:cubicBezTo>
                  <a:cubicBezTo>
                    <a:pt x="5577" y="1891"/>
                    <a:pt x="5735" y="2048"/>
                    <a:pt x="5924" y="2048"/>
                  </a:cubicBezTo>
                  <a:lnTo>
                    <a:pt x="6649" y="2048"/>
                  </a:lnTo>
                  <a:cubicBezTo>
                    <a:pt x="6838" y="2048"/>
                    <a:pt x="6995" y="2206"/>
                    <a:pt x="6995" y="2426"/>
                  </a:cubicBezTo>
                  <a:lnTo>
                    <a:pt x="6995" y="2773"/>
                  </a:lnTo>
                  <a:lnTo>
                    <a:pt x="2143" y="2773"/>
                  </a:lnTo>
                  <a:lnTo>
                    <a:pt x="2143" y="2426"/>
                  </a:lnTo>
                  <a:lnTo>
                    <a:pt x="2112" y="2426"/>
                  </a:lnTo>
                  <a:cubicBezTo>
                    <a:pt x="2112" y="2206"/>
                    <a:pt x="2269" y="2048"/>
                    <a:pt x="2458" y="2048"/>
                  </a:cubicBezTo>
                  <a:lnTo>
                    <a:pt x="3183" y="2048"/>
                  </a:lnTo>
                  <a:cubicBezTo>
                    <a:pt x="3372" y="2048"/>
                    <a:pt x="3530" y="1891"/>
                    <a:pt x="3530" y="1702"/>
                  </a:cubicBezTo>
                  <a:cubicBezTo>
                    <a:pt x="3530" y="1103"/>
                    <a:pt x="4002" y="694"/>
                    <a:pt x="4538" y="694"/>
                  </a:cubicBezTo>
                  <a:close/>
                  <a:moveTo>
                    <a:pt x="7310" y="4159"/>
                  </a:moveTo>
                  <a:cubicBezTo>
                    <a:pt x="7499" y="4159"/>
                    <a:pt x="7657" y="4317"/>
                    <a:pt x="7657" y="4506"/>
                  </a:cubicBezTo>
                  <a:cubicBezTo>
                    <a:pt x="7657" y="4695"/>
                    <a:pt x="7499" y="4852"/>
                    <a:pt x="7310" y="4852"/>
                  </a:cubicBezTo>
                  <a:lnTo>
                    <a:pt x="5924" y="4852"/>
                  </a:lnTo>
                  <a:cubicBezTo>
                    <a:pt x="5735" y="4852"/>
                    <a:pt x="5577" y="4695"/>
                    <a:pt x="5577" y="4506"/>
                  </a:cubicBezTo>
                  <a:cubicBezTo>
                    <a:pt x="5577" y="4317"/>
                    <a:pt x="5735" y="4159"/>
                    <a:pt x="5924" y="4159"/>
                  </a:cubicBezTo>
                  <a:close/>
                  <a:moveTo>
                    <a:pt x="7310" y="5514"/>
                  </a:moveTo>
                  <a:cubicBezTo>
                    <a:pt x="7499" y="5514"/>
                    <a:pt x="7657" y="5671"/>
                    <a:pt x="7657" y="5892"/>
                  </a:cubicBezTo>
                  <a:cubicBezTo>
                    <a:pt x="7657" y="6081"/>
                    <a:pt x="7499" y="6238"/>
                    <a:pt x="7310" y="6238"/>
                  </a:cubicBezTo>
                  <a:lnTo>
                    <a:pt x="5924" y="6238"/>
                  </a:lnTo>
                  <a:cubicBezTo>
                    <a:pt x="5735" y="6238"/>
                    <a:pt x="5577" y="6081"/>
                    <a:pt x="5577" y="5892"/>
                  </a:cubicBezTo>
                  <a:cubicBezTo>
                    <a:pt x="5577" y="5671"/>
                    <a:pt x="5735" y="5514"/>
                    <a:pt x="5924" y="5514"/>
                  </a:cubicBezTo>
                  <a:close/>
                  <a:moveTo>
                    <a:pt x="4506" y="4159"/>
                  </a:moveTo>
                  <a:cubicBezTo>
                    <a:pt x="4695" y="4159"/>
                    <a:pt x="4853" y="4317"/>
                    <a:pt x="4853" y="4506"/>
                  </a:cubicBezTo>
                  <a:lnTo>
                    <a:pt x="4853" y="7247"/>
                  </a:lnTo>
                  <a:cubicBezTo>
                    <a:pt x="4853" y="7467"/>
                    <a:pt x="4695" y="7593"/>
                    <a:pt x="4506" y="7593"/>
                  </a:cubicBezTo>
                  <a:lnTo>
                    <a:pt x="1734" y="7593"/>
                  </a:lnTo>
                  <a:cubicBezTo>
                    <a:pt x="1545" y="7593"/>
                    <a:pt x="1387" y="7467"/>
                    <a:pt x="1387" y="7247"/>
                  </a:cubicBezTo>
                  <a:lnTo>
                    <a:pt x="1387" y="4506"/>
                  </a:lnTo>
                  <a:cubicBezTo>
                    <a:pt x="1387" y="4317"/>
                    <a:pt x="1545" y="4159"/>
                    <a:pt x="1734" y="4159"/>
                  </a:cubicBezTo>
                  <a:close/>
                  <a:moveTo>
                    <a:pt x="7310" y="6900"/>
                  </a:moveTo>
                  <a:cubicBezTo>
                    <a:pt x="7499" y="6900"/>
                    <a:pt x="7657" y="7058"/>
                    <a:pt x="7657" y="7247"/>
                  </a:cubicBezTo>
                  <a:cubicBezTo>
                    <a:pt x="7657" y="7467"/>
                    <a:pt x="7499" y="7593"/>
                    <a:pt x="7310" y="7593"/>
                  </a:cubicBezTo>
                  <a:lnTo>
                    <a:pt x="5924" y="7593"/>
                  </a:lnTo>
                  <a:cubicBezTo>
                    <a:pt x="5735" y="7593"/>
                    <a:pt x="5577" y="7467"/>
                    <a:pt x="5577" y="7247"/>
                  </a:cubicBezTo>
                  <a:cubicBezTo>
                    <a:pt x="5577" y="7058"/>
                    <a:pt x="5735" y="6900"/>
                    <a:pt x="5924" y="6900"/>
                  </a:cubicBezTo>
                  <a:close/>
                  <a:moveTo>
                    <a:pt x="7310" y="8318"/>
                  </a:moveTo>
                  <a:cubicBezTo>
                    <a:pt x="7499" y="8318"/>
                    <a:pt x="7657" y="8475"/>
                    <a:pt x="7657" y="8664"/>
                  </a:cubicBezTo>
                  <a:cubicBezTo>
                    <a:pt x="7657" y="8853"/>
                    <a:pt x="7499" y="9011"/>
                    <a:pt x="7310" y="9011"/>
                  </a:cubicBezTo>
                  <a:lnTo>
                    <a:pt x="1734" y="9011"/>
                  </a:lnTo>
                  <a:cubicBezTo>
                    <a:pt x="1545" y="9011"/>
                    <a:pt x="1387" y="8853"/>
                    <a:pt x="1387" y="8664"/>
                  </a:cubicBezTo>
                  <a:cubicBezTo>
                    <a:pt x="1387" y="8475"/>
                    <a:pt x="1545" y="8318"/>
                    <a:pt x="1734" y="8318"/>
                  </a:cubicBezTo>
                  <a:close/>
                  <a:moveTo>
                    <a:pt x="7310" y="9704"/>
                  </a:moveTo>
                  <a:cubicBezTo>
                    <a:pt x="7499" y="9704"/>
                    <a:pt x="7657" y="9861"/>
                    <a:pt x="7657" y="10050"/>
                  </a:cubicBezTo>
                  <a:cubicBezTo>
                    <a:pt x="7657" y="10240"/>
                    <a:pt x="7499" y="10397"/>
                    <a:pt x="7310" y="10397"/>
                  </a:cubicBezTo>
                  <a:lnTo>
                    <a:pt x="1734" y="10397"/>
                  </a:lnTo>
                  <a:cubicBezTo>
                    <a:pt x="1545" y="10397"/>
                    <a:pt x="1387" y="10240"/>
                    <a:pt x="1387" y="10050"/>
                  </a:cubicBezTo>
                  <a:cubicBezTo>
                    <a:pt x="1387" y="9861"/>
                    <a:pt x="1545" y="9704"/>
                    <a:pt x="1734" y="9704"/>
                  </a:cubicBezTo>
                  <a:close/>
                  <a:moveTo>
                    <a:pt x="4506" y="0"/>
                  </a:moveTo>
                  <a:cubicBezTo>
                    <a:pt x="3687" y="0"/>
                    <a:pt x="2962" y="599"/>
                    <a:pt x="2805" y="1387"/>
                  </a:cubicBezTo>
                  <a:lnTo>
                    <a:pt x="2427" y="1387"/>
                  </a:lnTo>
                  <a:cubicBezTo>
                    <a:pt x="1986" y="1387"/>
                    <a:pt x="1576" y="1670"/>
                    <a:pt x="1419" y="2080"/>
                  </a:cubicBezTo>
                  <a:lnTo>
                    <a:pt x="1041" y="2080"/>
                  </a:lnTo>
                  <a:cubicBezTo>
                    <a:pt x="442" y="2080"/>
                    <a:pt x="1" y="2552"/>
                    <a:pt x="1" y="3119"/>
                  </a:cubicBezTo>
                  <a:lnTo>
                    <a:pt x="1" y="10807"/>
                  </a:lnTo>
                  <a:cubicBezTo>
                    <a:pt x="1" y="11342"/>
                    <a:pt x="474" y="11815"/>
                    <a:pt x="1041" y="11815"/>
                  </a:cubicBezTo>
                  <a:lnTo>
                    <a:pt x="7972" y="11815"/>
                  </a:lnTo>
                  <a:cubicBezTo>
                    <a:pt x="8570" y="11815"/>
                    <a:pt x="8980" y="11342"/>
                    <a:pt x="8980" y="10807"/>
                  </a:cubicBezTo>
                  <a:lnTo>
                    <a:pt x="8980" y="3119"/>
                  </a:lnTo>
                  <a:cubicBezTo>
                    <a:pt x="8980" y="2521"/>
                    <a:pt x="8507" y="2080"/>
                    <a:pt x="7972" y="2080"/>
                  </a:cubicBezTo>
                  <a:lnTo>
                    <a:pt x="7562" y="2080"/>
                  </a:lnTo>
                  <a:cubicBezTo>
                    <a:pt x="7405" y="1702"/>
                    <a:pt x="7058" y="1387"/>
                    <a:pt x="6585" y="1387"/>
                  </a:cubicBezTo>
                  <a:lnTo>
                    <a:pt x="6207" y="1387"/>
                  </a:lnTo>
                  <a:cubicBezTo>
                    <a:pt x="6050" y="599"/>
                    <a:pt x="5325" y="0"/>
                    <a:pt x="4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1"/>
            <p:cNvSpPr/>
            <p:nvPr/>
          </p:nvSpPr>
          <p:spPr>
            <a:xfrm>
              <a:off x="-24851650" y="3582300"/>
              <a:ext cx="52800" cy="190825"/>
            </a:xfrm>
            <a:custGeom>
              <a:avLst/>
              <a:gdLst/>
              <a:ahLst/>
              <a:cxnLst/>
              <a:rect l="l" t="t" r="r" b="b"/>
              <a:pathLst>
                <a:path w="2112" h="7633" extrusionOk="0">
                  <a:moveTo>
                    <a:pt x="1060" y="0"/>
                  </a:moveTo>
                  <a:cubicBezTo>
                    <a:pt x="930" y="0"/>
                    <a:pt x="804" y="55"/>
                    <a:pt x="757" y="166"/>
                  </a:cubicBezTo>
                  <a:lnTo>
                    <a:pt x="32" y="1552"/>
                  </a:lnTo>
                  <a:cubicBezTo>
                    <a:pt x="0" y="1583"/>
                    <a:pt x="0" y="1678"/>
                    <a:pt x="0" y="1709"/>
                  </a:cubicBezTo>
                  <a:lnTo>
                    <a:pt x="0" y="7632"/>
                  </a:lnTo>
                  <a:lnTo>
                    <a:pt x="2080" y="7632"/>
                  </a:lnTo>
                  <a:lnTo>
                    <a:pt x="2080" y="1709"/>
                  </a:lnTo>
                  <a:lnTo>
                    <a:pt x="2111" y="1709"/>
                  </a:lnTo>
                  <a:cubicBezTo>
                    <a:pt x="2111" y="1678"/>
                    <a:pt x="2111" y="1583"/>
                    <a:pt x="2080" y="1552"/>
                  </a:cubicBezTo>
                  <a:lnTo>
                    <a:pt x="1387" y="166"/>
                  </a:lnTo>
                  <a:cubicBezTo>
                    <a:pt x="1324" y="55"/>
                    <a:pt x="1190" y="0"/>
                    <a:pt x="10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1"/>
            <p:cNvSpPr/>
            <p:nvPr/>
          </p:nvSpPr>
          <p:spPr>
            <a:xfrm>
              <a:off x="-24850875" y="3788050"/>
              <a:ext cx="52025" cy="53600"/>
            </a:xfrm>
            <a:custGeom>
              <a:avLst/>
              <a:gdLst/>
              <a:ahLst/>
              <a:cxnLst/>
              <a:rect l="l" t="t" r="r" b="b"/>
              <a:pathLst>
                <a:path w="2081" h="2144" extrusionOk="0">
                  <a:moveTo>
                    <a:pt x="1" y="1"/>
                  </a:moveTo>
                  <a:lnTo>
                    <a:pt x="1" y="1104"/>
                  </a:lnTo>
                  <a:lnTo>
                    <a:pt x="64" y="1104"/>
                  </a:lnTo>
                  <a:cubicBezTo>
                    <a:pt x="64" y="1702"/>
                    <a:pt x="505" y="2143"/>
                    <a:pt x="1072" y="2143"/>
                  </a:cubicBezTo>
                  <a:cubicBezTo>
                    <a:pt x="1671" y="2143"/>
                    <a:pt x="2080" y="1671"/>
                    <a:pt x="2080" y="1104"/>
                  </a:cubicBezTo>
                  <a:lnTo>
                    <a:pt x="208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0" name="Google Shape;490;p31"/>
          <p:cNvGrpSpPr/>
          <p:nvPr/>
        </p:nvGrpSpPr>
        <p:grpSpPr>
          <a:xfrm>
            <a:off x="1721861" y="1153414"/>
            <a:ext cx="470988" cy="465838"/>
            <a:chOff x="580725" y="3617925"/>
            <a:chExt cx="299325" cy="297375"/>
          </a:xfrm>
        </p:grpSpPr>
        <p:sp>
          <p:nvSpPr>
            <p:cNvPr id="491" name="Google Shape;491;p31"/>
            <p:cNvSpPr/>
            <p:nvPr/>
          </p:nvSpPr>
          <p:spPr>
            <a:xfrm>
              <a:off x="609075" y="3662050"/>
              <a:ext cx="51225" cy="51200"/>
            </a:xfrm>
            <a:custGeom>
              <a:avLst/>
              <a:gdLst/>
              <a:ahLst/>
              <a:cxnLst/>
              <a:rect l="l" t="t" r="r" b="b"/>
              <a:pathLst>
                <a:path w="2049" h="2048" extrusionOk="0">
                  <a:moveTo>
                    <a:pt x="1041" y="0"/>
                  </a:moveTo>
                  <a:cubicBezTo>
                    <a:pt x="473" y="0"/>
                    <a:pt x="1" y="473"/>
                    <a:pt x="1" y="1040"/>
                  </a:cubicBezTo>
                  <a:cubicBezTo>
                    <a:pt x="1" y="1607"/>
                    <a:pt x="473" y="2048"/>
                    <a:pt x="1041" y="2048"/>
                  </a:cubicBezTo>
                  <a:cubicBezTo>
                    <a:pt x="1608" y="2048"/>
                    <a:pt x="2049" y="1607"/>
                    <a:pt x="2049" y="1040"/>
                  </a:cubicBezTo>
                  <a:cubicBezTo>
                    <a:pt x="2049" y="473"/>
                    <a:pt x="1608" y="0"/>
                    <a:pt x="10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1"/>
            <p:cNvSpPr/>
            <p:nvPr/>
          </p:nvSpPr>
          <p:spPr>
            <a:xfrm>
              <a:off x="668950" y="3617925"/>
              <a:ext cx="122875" cy="104475"/>
            </a:xfrm>
            <a:custGeom>
              <a:avLst/>
              <a:gdLst/>
              <a:ahLst/>
              <a:cxnLst/>
              <a:rect l="l" t="t" r="r" b="b"/>
              <a:pathLst>
                <a:path w="4915" h="4179" extrusionOk="0">
                  <a:moveTo>
                    <a:pt x="1040" y="1"/>
                  </a:moveTo>
                  <a:cubicBezTo>
                    <a:pt x="441" y="1"/>
                    <a:pt x="0" y="473"/>
                    <a:pt x="0" y="1072"/>
                  </a:cubicBezTo>
                  <a:lnTo>
                    <a:pt x="0" y="1797"/>
                  </a:lnTo>
                  <a:cubicBezTo>
                    <a:pt x="0" y="2364"/>
                    <a:pt x="473" y="2805"/>
                    <a:pt x="1040" y="2805"/>
                  </a:cubicBezTo>
                  <a:lnTo>
                    <a:pt x="2300" y="2805"/>
                  </a:lnTo>
                  <a:lnTo>
                    <a:pt x="3592" y="4097"/>
                  </a:lnTo>
                  <a:cubicBezTo>
                    <a:pt x="3672" y="4156"/>
                    <a:pt x="3764" y="4178"/>
                    <a:pt x="3853" y="4178"/>
                  </a:cubicBezTo>
                  <a:cubicBezTo>
                    <a:pt x="3905" y="4178"/>
                    <a:pt x="3955" y="4171"/>
                    <a:pt x="4001" y="4160"/>
                  </a:cubicBezTo>
                  <a:cubicBezTo>
                    <a:pt x="4127" y="4097"/>
                    <a:pt x="4190" y="3939"/>
                    <a:pt x="4190" y="3844"/>
                  </a:cubicBezTo>
                  <a:lnTo>
                    <a:pt x="4190" y="2742"/>
                  </a:lnTo>
                  <a:cubicBezTo>
                    <a:pt x="4600" y="2584"/>
                    <a:pt x="4915" y="2206"/>
                    <a:pt x="4915" y="1734"/>
                  </a:cubicBezTo>
                  <a:lnTo>
                    <a:pt x="4915" y="1072"/>
                  </a:lnTo>
                  <a:cubicBezTo>
                    <a:pt x="4915" y="473"/>
                    <a:pt x="4411" y="1"/>
                    <a:pt x="38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1"/>
            <p:cNvSpPr/>
            <p:nvPr/>
          </p:nvSpPr>
          <p:spPr>
            <a:xfrm>
              <a:off x="580725" y="3721900"/>
              <a:ext cx="141800" cy="192025"/>
            </a:xfrm>
            <a:custGeom>
              <a:avLst/>
              <a:gdLst/>
              <a:ahLst/>
              <a:cxnLst/>
              <a:rect l="l" t="t" r="r" b="b"/>
              <a:pathLst>
                <a:path w="5672" h="7681" extrusionOk="0">
                  <a:moveTo>
                    <a:pt x="3340" y="4506"/>
                  </a:moveTo>
                  <a:lnTo>
                    <a:pt x="3718" y="5577"/>
                  </a:lnTo>
                  <a:lnTo>
                    <a:pt x="1229" y="5577"/>
                  </a:lnTo>
                  <a:lnTo>
                    <a:pt x="1450" y="4600"/>
                  </a:lnTo>
                  <a:lnTo>
                    <a:pt x="1450" y="4506"/>
                  </a:lnTo>
                  <a:close/>
                  <a:moveTo>
                    <a:pt x="1450" y="1"/>
                  </a:moveTo>
                  <a:cubicBezTo>
                    <a:pt x="1135" y="1"/>
                    <a:pt x="883" y="221"/>
                    <a:pt x="788" y="505"/>
                  </a:cubicBezTo>
                  <a:lnTo>
                    <a:pt x="95" y="3624"/>
                  </a:lnTo>
                  <a:cubicBezTo>
                    <a:pt x="1" y="4096"/>
                    <a:pt x="316" y="4506"/>
                    <a:pt x="757" y="4506"/>
                  </a:cubicBezTo>
                  <a:lnTo>
                    <a:pt x="95" y="7247"/>
                  </a:lnTo>
                  <a:cubicBezTo>
                    <a:pt x="32" y="7436"/>
                    <a:pt x="158" y="7593"/>
                    <a:pt x="316" y="7656"/>
                  </a:cubicBezTo>
                  <a:cubicBezTo>
                    <a:pt x="350" y="7668"/>
                    <a:pt x="383" y="7673"/>
                    <a:pt x="415" y="7673"/>
                  </a:cubicBezTo>
                  <a:cubicBezTo>
                    <a:pt x="559" y="7673"/>
                    <a:pt x="679" y="7565"/>
                    <a:pt x="757" y="7436"/>
                  </a:cubicBezTo>
                  <a:lnTo>
                    <a:pt x="1040" y="6301"/>
                  </a:lnTo>
                  <a:lnTo>
                    <a:pt x="3939" y="6301"/>
                  </a:lnTo>
                  <a:lnTo>
                    <a:pt x="4254" y="7152"/>
                  </a:lnTo>
                  <a:cubicBezTo>
                    <a:pt x="4358" y="7492"/>
                    <a:pt x="4637" y="7680"/>
                    <a:pt x="4908" y="7680"/>
                  </a:cubicBezTo>
                  <a:cubicBezTo>
                    <a:pt x="4964" y="7680"/>
                    <a:pt x="5019" y="7672"/>
                    <a:pt x="5073" y="7656"/>
                  </a:cubicBezTo>
                  <a:cubicBezTo>
                    <a:pt x="5451" y="7593"/>
                    <a:pt x="5672" y="7184"/>
                    <a:pt x="5609" y="6837"/>
                  </a:cubicBezTo>
                  <a:lnTo>
                    <a:pt x="4569" y="3687"/>
                  </a:lnTo>
                  <a:cubicBezTo>
                    <a:pt x="4506" y="3372"/>
                    <a:pt x="4222" y="3183"/>
                    <a:pt x="3907" y="3183"/>
                  </a:cubicBezTo>
                  <a:lnTo>
                    <a:pt x="3183" y="3183"/>
                  </a:lnTo>
                  <a:cubicBezTo>
                    <a:pt x="2994" y="3183"/>
                    <a:pt x="2836" y="3025"/>
                    <a:pt x="2836" y="2836"/>
                  </a:cubicBezTo>
                  <a:cubicBezTo>
                    <a:pt x="2836" y="2615"/>
                    <a:pt x="2994" y="2458"/>
                    <a:pt x="3183" y="2458"/>
                  </a:cubicBezTo>
                  <a:lnTo>
                    <a:pt x="4222" y="2458"/>
                  </a:lnTo>
                  <a:cubicBezTo>
                    <a:pt x="4600" y="2458"/>
                    <a:pt x="4915" y="2143"/>
                    <a:pt x="4915" y="1765"/>
                  </a:cubicBezTo>
                  <a:cubicBezTo>
                    <a:pt x="4915" y="1355"/>
                    <a:pt x="4600" y="1040"/>
                    <a:pt x="4222" y="1040"/>
                  </a:cubicBezTo>
                  <a:lnTo>
                    <a:pt x="2332" y="1040"/>
                  </a:lnTo>
                  <a:lnTo>
                    <a:pt x="2080" y="379"/>
                  </a:lnTo>
                  <a:cubicBezTo>
                    <a:pt x="1985" y="158"/>
                    <a:pt x="1733" y="1"/>
                    <a:pt x="14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1"/>
            <p:cNvSpPr/>
            <p:nvPr/>
          </p:nvSpPr>
          <p:spPr>
            <a:xfrm>
              <a:off x="800475" y="3662050"/>
              <a:ext cx="51225" cy="51200"/>
            </a:xfrm>
            <a:custGeom>
              <a:avLst/>
              <a:gdLst/>
              <a:ahLst/>
              <a:cxnLst/>
              <a:rect l="l" t="t" r="r" b="b"/>
              <a:pathLst>
                <a:path w="2049" h="2048" extrusionOk="0">
                  <a:moveTo>
                    <a:pt x="1009" y="0"/>
                  </a:moveTo>
                  <a:cubicBezTo>
                    <a:pt x="442" y="0"/>
                    <a:pt x="1" y="473"/>
                    <a:pt x="1" y="1040"/>
                  </a:cubicBezTo>
                  <a:cubicBezTo>
                    <a:pt x="1" y="1607"/>
                    <a:pt x="442" y="2048"/>
                    <a:pt x="1009" y="2048"/>
                  </a:cubicBezTo>
                  <a:cubicBezTo>
                    <a:pt x="1576" y="2048"/>
                    <a:pt x="2048" y="1607"/>
                    <a:pt x="2048" y="1040"/>
                  </a:cubicBezTo>
                  <a:cubicBezTo>
                    <a:pt x="2048" y="473"/>
                    <a:pt x="1576" y="0"/>
                    <a:pt x="10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1"/>
            <p:cNvSpPr/>
            <p:nvPr/>
          </p:nvSpPr>
          <p:spPr>
            <a:xfrm>
              <a:off x="738250" y="3722700"/>
              <a:ext cx="141800" cy="192600"/>
            </a:xfrm>
            <a:custGeom>
              <a:avLst/>
              <a:gdLst/>
              <a:ahLst/>
              <a:cxnLst/>
              <a:rect l="l" t="t" r="r" b="b"/>
              <a:pathLst>
                <a:path w="5672" h="7704" extrusionOk="0">
                  <a:moveTo>
                    <a:pt x="4222" y="4474"/>
                  </a:moveTo>
                  <a:lnTo>
                    <a:pt x="4222" y="4568"/>
                  </a:lnTo>
                  <a:lnTo>
                    <a:pt x="4443" y="5545"/>
                  </a:lnTo>
                  <a:lnTo>
                    <a:pt x="1985" y="5545"/>
                  </a:lnTo>
                  <a:lnTo>
                    <a:pt x="2332" y="4474"/>
                  </a:lnTo>
                  <a:close/>
                  <a:moveTo>
                    <a:pt x="4222" y="0"/>
                  </a:moveTo>
                  <a:cubicBezTo>
                    <a:pt x="3939" y="0"/>
                    <a:pt x="3718" y="158"/>
                    <a:pt x="3592" y="378"/>
                  </a:cubicBezTo>
                  <a:lnTo>
                    <a:pt x="3340" y="1071"/>
                  </a:lnTo>
                  <a:lnTo>
                    <a:pt x="1450" y="1071"/>
                  </a:lnTo>
                  <a:cubicBezTo>
                    <a:pt x="1072" y="1071"/>
                    <a:pt x="757" y="1386"/>
                    <a:pt x="757" y="1764"/>
                  </a:cubicBezTo>
                  <a:cubicBezTo>
                    <a:pt x="757" y="2174"/>
                    <a:pt x="1072" y="2489"/>
                    <a:pt x="1450" y="2489"/>
                  </a:cubicBezTo>
                  <a:lnTo>
                    <a:pt x="2490" y="2489"/>
                  </a:lnTo>
                  <a:cubicBezTo>
                    <a:pt x="2679" y="2489"/>
                    <a:pt x="2836" y="2646"/>
                    <a:pt x="2836" y="2835"/>
                  </a:cubicBezTo>
                  <a:cubicBezTo>
                    <a:pt x="2836" y="3024"/>
                    <a:pt x="2679" y="3182"/>
                    <a:pt x="2490" y="3182"/>
                  </a:cubicBezTo>
                  <a:lnTo>
                    <a:pt x="1765" y="3182"/>
                  </a:lnTo>
                  <a:cubicBezTo>
                    <a:pt x="1450" y="3182"/>
                    <a:pt x="1198" y="3371"/>
                    <a:pt x="1103" y="3686"/>
                  </a:cubicBezTo>
                  <a:lnTo>
                    <a:pt x="95" y="6837"/>
                  </a:lnTo>
                  <a:cubicBezTo>
                    <a:pt x="1" y="7215"/>
                    <a:pt x="190" y="7593"/>
                    <a:pt x="599" y="7687"/>
                  </a:cubicBezTo>
                  <a:cubicBezTo>
                    <a:pt x="643" y="7696"/>
                    <a:pt x="690" y="7701"/>
                    <a:pt x="738" y="7701"/>
                  </a:cubicBezTo>
                  <a:cubicBezTo>
                    <a:pt x="1030" y="7701"/>
                    <a:pt x="1364" y="7531"/>
                    <a:pt x="1418" y="7152"/>
                  </a:cubicBezTo>
                  <a:lnTo>
                    <a:pt x="1733" y="6301"/>
                  </a:lnTo>
                  <a:lnTo>
                    <a:pt x="4632" y="6301"/>
                  </a:lnTo>
                  <a:lnTo>
                    <a:pt x="4915" y="7435"/>
                  </a:lnTo>
                  <a:cubicBezTo>
                    <a:pt x="4967" y="7591"/>
                    <a:pt x="5104" y="7704"/>
                    <a:pt x="5257" y="7704"/>
                  </a:cubicBezTo>
                  <a:cubicBezTo>
                    <a:pt x="5290" y="7704"/>
                    <a:pt x="5323" y="7698"/>
                    <a:pt x="5356" y="7687"/>
                  </a:cubicBezTo>
                  <a:cubicBezTo>
                    <a:pt x="5546" y="7624"/>
                    <a:pt x="5672" y="7435"/>
                    <a:pt x="5577" y="7246"/>
                  </a:cubicBezTo>
                  <a:lnTo>
                    <a:pt x="4915" y="4537"/>
                  </a:lnTo>
                  <a:cubicBezTo>
                    <a:pt x="5356" y="4474"/>
                    <a:pt x="5672" y="4064"/>
                    <a:pt x="5609" y="3623"/>
                  </a:cubicBezTo>
                  <a:lnTo>
                    <a:pt x="4884" y="504"/>
                  </a:lnTo>
                  <a:cubicBezTo>
                    <a:pt x="4821" y="189"/>
                    <a:pt x="4537" y="0"/>
                    <a:pt x="42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32"/>
          <p:cNvSpPr txBox="1">
            <a:spLocks noGrp="1"/>
          </p:cNvSpPr>
          <p:nvPr>
            <p:ph type="title"/>
          </p:nvPr>
        </p:nvSpPr>
        <p:spPr>
          <a:xfrm>
            <a:off x="540000" y="3754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Importan</a:t>
            </a:r>
            <a:r>
              <a:rPr lang="ro-RO" dirty="0" smtClean="0"/>
              <a:t>ța dialogului cu părintele/familia</a:t>
            </a:r>
            <a:endParaRPr dirty="0"/>
          </a:p>
        </p:txBody>
      </p:sp>
      <p:sp>
        <p:nvSpPr>
          <p:cNvPr id="501" name="Google Shape;501;p32"/>
          <p:cNvSpPr txBox="1">
            <a:spLocks noGrp="1"/>
          </p:cNvSpPr>
          <p:nvPr>
            <p:ph type="body" idx="1"/>
          </p:nvPr>
        </p:nvSpPr>
        <p:spPr>
          <a:xfrm>
            <a:off x="540000" y="1131150"/>
            <a:ext cx="8064000" cy="395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Font typeface="Josefin Sans"/>
              <a:buChar char="●"/>
            </a:pPr>
            <a:r>
              <a:rPr lang="en" sz="2400" dirty="0" smtClean="0">
                <a:latin typeface="Josefin Sans"/>
                <a:ea typeface="Josefin Sans"/>
                <a:cs typeface="Josefin Sans"/>
                <a:sym typeface="Josefin Sans"/>
              </a:rPr>
              <a:t>S</a:t>
            </a:r>
            <a:r>
              <a:rPr lang="ro-RO" sz="2400" dirty="0" smtClean="0">
                <a:latin typeface="Josefin Sans"/>
                <a:ea typeface="Josefin Sans"/>
                <a:cs typeface="Josefin Sans"/>
                <a:sym typeface="Josefin Sans"/>
              </a:rPr>
              <a:t>prijină practica centrată-pe client/familie </a:t>
            </a:r>
            <a:r>
              <a:rPr lang="en" sz="2400" dirty="0" smtClean="0"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endParaRPr sz="2400"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Font typeface="Josefin Sans"/>
              <a:buChar char="●"/>
            </a:pPr>
            <a:r>
              <a:rPr lang="en" sz="2400" dirty="0" smtClean="0">
                <a:latin typeface="Josefin Sans"/>
                <a:ea typeface="Josefin Sans"/>
                <a:cs typeface="Josefin Sans"/>
                <a:sym typeface="Josefin Sans"/>
              </a:rPr>
              <a:t>De</a:t>
            </a:r>
            <a:r>
              <a:rPr lang="ro-RO" sz="2400" dirty="0" smtClean="0">
                <a:latin typeface="Josefin Sans"/>
                <a:ea typeface="Josefin Sans"/>
                <a:cs typeface="Josefin Sans"/>
                <a:sym typeface="Josefin Sans"/>
              </a:rPr>
              <a:t>zvoltă profilul </a:t>
            </a:r>
            <a:r>
              <a:rPr lang="en" sz="2400" dirty="0" smtClean="0">
                <a:latin typeface="Josefin Sans"/>
                <a:ea typeface="Josefin Sans"/>
                <a:cs typeface="Josefin Sans"/>
                <a:sym typeface="Josefin Sans"/>
              </a:rPr>
              <a:t>ocupa</a:t>
            </a:r>
            <a:r>
              <a:rPr lang="ro-RO" sz="2400" dirty="0" smtClean="0">
                <a:latin typeface="Josefin Sans"/>
                <a:ea typeface="Josefin Sans"/>
                <a:cs typeface="Josefin Sans"/>
                <a:sym typeface="Josefin Sans"/>
              </a:rPr>
              <a:t>țional</a:t>
            </a:r>
            <a:endParaRPr sz="2400"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Font typeface="Josefin Sans"/>
              <a:buChar char="●"/>
            </a:pPr>
            <a:r>
              <a:rPr lang="ro-RO" sz="2400" dirty="0" smtClean="0">
                <a:latin typeface="Josefin Sans"/>
                <a:ea typeface="Josefin Sans"/>
                <a:cs typeface="Josefin Sans"/>
                <a:sym typeface="Josefin Sans"/>
              </a:rPr>
              <a:t>Permite înțelegerea valorilor și priorităților familiei </a:t>
            </a:r>
            <a:endParaRPr sz="2400"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Font typeface="Josefin Sans"/>
              <a:buChar char="●"/>
            </a:pPr>
            <a:r>
              <a:rPr lang="ro-RO" sz="2400" dirty="0" smtClean="0">
                <a:latin typeface="Josefin Sans"/>
                <a:ea typeface="Josefin Sans"/>
                <a:cs typeface="Josefin Sans"/>
                <a:sym typeface="Josefin Sans"/>
              </a:rPr>
              <a:t>Ghidează evaluarea și intervenția terapeutică</a:t>
            </a:r>
            <a:r>
              <a:rPr lang="en-US" sz="2400" dirty="0" smtClean="0"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ro-RO" sz="2400" dirty="0" smtClean="0">
                <a:latin typeface="Josefin Sans"/>
                <a:ea typeface="Josefin Sans"/>
                <a:cs typeface="Josefin Sans"/>
                <a:sym typeface="Josefin Sans"/>
              </a:rPr>
              <a:t>în ceea ce privește rezultatele și furnizarea serviciilor de sănătate.</a:t>
            </a:r>
            <a:r>
              <a:rPr lang="en" sz="2400" dirty="0" smtClean="0"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endParaRPr sz="2400"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200" dirty="0">
              <a:latin typeface="Josefin Sans"/>
              <a:ea typeface="Josefin Sans"/>
              <a:cs typeface="Josefin Sans"/>
              <a:sym typeface="Josefi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33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/>
              <a:t>Exemplu de </a:t>
            </a:r>
            <a:r>
              <a:rPr lang="en-US" dirty="0" err="1" smtClean="0"/>
              <a:t>interviu</a:t>
            </a:r>
            <a:r>
              <a:rPr lang="en-US" dirty="0" smtClean="0"/>
              <a:t> TO - </a:t>
            </a:r>
            <a:r>
              <a:rPr lang="ro-RO" dirty="0" smtClean="0"/>
              <a:t>părinte</a:t>
            </a:r>
            <a:r>
              <a:rPr lang="en" dirty="0" smtClean="0"/>
              <a:t> </a:t>
            </a:r>
            <a:endParaRPr dirty="0"/>
          </a:p>
        </p:txBody>
      </p:sp>
      <p:pic>
        <p:nvPicPr>
          <p:cNvPr id="507" name="Google Shape;507;p33" title="Parent Interview 1.mov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02900" y="1030350"/>
            <a:ext cx="6938179" cy="3902726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34"/>
          <p:cNvSpPr txBox="1">
            <a:spLocks noGrp="1"/>
          </p:cNvSpPr>
          <p:nvPr>
            <p:ph type="title"/>
          </p:nvPr>
        </p:nvSpPr>
        <p:spPr>
          <a:xfrm>
            <a:off x="410100" y="1142860"/>
            <a:ext cx="58914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/>
              <a:t>A</a:t>
            </a:r>
            <a:r>
              <a:rPr lang="ro-RO" sz="4800" dirty="0" smtClean="0"/>
              <a:t>naliza </a:t>
            </a:r>
            <a:r>
              <a:rPr lang="en" sz="4800" dirty="0" smtClean="0"/>
              <a:t> </a:t>
            </a:r>
            <a:r>
              <a:rPr lang="ro-RO" sz="4800" dirty="0" smtClean="0"/>
              <a:t>activității</a:t>
            </a:r>
            <a:r>
              <a:rPr lang="en" sz="4800" dirty="0" smtClean="0"/>
              <a:t> </a:t>
            </a:r>
            <a:endParaRPr sz="4800" dirty="0"/>
          </a:p>
        </p:txBody>
      </p:sp>
      <p:sp>
        <p:nvSpPr>
          <p:cNvPr id="513" name="Google Shape;513;p34"/>
          <p:cNvSpPr txBox="1">
            <a:spLocks noGrp="1"/>
          </p:cNvSpPr>
          <p:nvPr>
            <p:ph type="subTitle" idx="1"/>
          </p:nvPr>
        </p:nvSpPr>
        <p:spPr>
          <a:xfrm>
            <a:off x="312420" y="2312225"/>
            <a:ext cx="4760280" cy="161159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ro-RO" dirty="0" smtClean="0"/>
              <a:t>Abordarea holistică "de sus în jos"</a:t>
            </a:r>
            <a:r>
              <a:rPr lang="en" dirty="0" smtClean="0"/>
              <a:t>: </a:t>
            </a:r>
            <a:endParaRPr lang="ro-RO" dirty="0" smtClean="0"/>
          </a:p>
          <a:p>
            <a:pPr marL="0" lvl="0" indent="0"/>
            <a:r>
              <a:rPr lang="ro-RO" dirty="0" smtClean="0"/>
              <a:t>Uitați-vă și observați </a:t>
            </a:r>
            <a:r>
              <a:rPr lang="ro-RO" dirty="0"/>
              <a:t>întreaga </a:t>
            </a:r>
            <a:r>
              <a:rPr lang="ro-RO" dirty="0" smtClean="0"/>
              <a:t>activitate/ sarcină (sau ocupație), pentru a putea identifica dificultățile pe care la are copilul!</a:t>
            </a:r>
          </a:p>
          <a:p>
            <a:pPr marL="0" lvl="0" indent="0"/>
            <a:r>
              <a:rPr lang="ro-RO" dirty="0" smtClean="0"/>
              <a:t>TO va </a:t>
            </a:r>
            <a:r>
              <a:rPr lang="ro-RO" dirty="0"/>
              <a:t>aborda </a:t>
            </a:r>
            <a:r>
              <a:rPr lang="ro-RO" dirty="0" smtClean="0"/>
              <a:t>abilitățile </a:t>
            </a:r>
            <a:r>
              <a:rPr lang="ro-RO" dirty="0"/>
              <a:t>individuale pentru a sprijini performanța ocupațională</a:t>
            </a:r>
            <a:r>
              <a:rPr lang="ro-RO" dirty="0" smtClean="0"/>
              <a:t>.</a:t>
            </a:r>
          </a:p>
        </p:txBody>
      </p:sp>
      <p:sp>
        <p:nvSpPr>
          <p:cNvPr id="514" name="Google Shape;514;p34"/>
          <p:cNvSpPr/>
          <p:nvPr/>
        </p:nvSpPr>
        <p:spPr>
          <a:xfrm>
            <a:off x="5072700" y="1215150"/>
            <a:ext cx="3621600" cy="27132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" name="Google Shape;515;p34"/>
          <p:cNvSpPr txBox="1"/>
          <p:nvPr/>
        </p:nvSpPr>
        <p:spPr>
          <a:xfrm>
            <a:off x="6370450" y="1966475"/>
            <a:ext cx="1132500" cy="2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300" dirty="0" smtClean="0">
                <a:latin typeface="Open Sans"/>
                <a:ea typeface="Open Sans"/>
                <a:cs typeface="Open Sans"/>
                <a:sym typeface="Open Sans"/>
              </a:rPr>
              <a:t>Ocupația</a:t>
            </a:r>
            <a:endParaRPr sz="13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16" name="Google Shape;516;p34"/>
          <p:cNvSpPr txBox="1"/>
          <p:nvPr/>
        </p:nvSpPr>
        <p:spPr>
          <a:xfrm>
            <a:off x="6278200" y="2486766"/>
            <a:ext cx="1246050" cy="2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Open Sans"/>
                <a:ea typeface="Open Sans"/>
                <a:cs typeface="Open Sans"/>
                <a:sym typeface="Open Sans"/>
              </a:rPr>
              <a:t>Activit</a:t>
            </a:r>
            <a:r>
              <a:rPr lang="ro-RO" dirty="0" smtClean="0">
                <a:latin typeface="Open Sans"/>
                <a:ea typeface="Open Sans"/>
                <a:cs typeface="Open Sans"/>
                <a:sym typeface="Open Sans"/>
              </a:rPr>
              <a:t>atea</a:t>
            </a:r>
            <a:endParaRPr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17" name="Google Shape;517;p34"/>
          <p:cNvSpPr txBox="1"/>
          <p:nvPr/>
        </p:nvSpPr>
        <p:spPr>
          <a:xfrm>
            <a:off x="6301500" y="2918135"/>
            <a:ext cx="1187700" cy="2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>
                <a:latin typeface="Open Sans"/>
                <a:ea typeface="Open Sans"/>
                <a:cs typeface="Open Sans"/>
                <a:sym typeface="Open Sans"/>
              </a:rPr>
              <a:t>Sarcina </a:t>
            </a:r>
            <a:r>
              <a:rPr lang="en" dirty="0" smtClean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18" name="Google Shape;518;p34"/>
          <p:cNvSpPr txBox="1"/>
          <p:nvPr/>
        </p:nvSpPr>
        <p:spPr>
          <a:xfrm>
            <a:off x="5349240" y="3368040"/>
            <a:ext cx="3253740" cy="560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 smtClean="0">
                <a:latin typeface="Open Sans"/>
                <a:ea typeface="Open Sans"/>
                <a:cs typeface="Open Sans"/>
                <a:sym typeface="Open Sans"/>
              </a:rPr>
              <a:t>Componentele performanței ocupaționale </a:t>
            </a:r>
            <a:r>
              <a:rPr lang="en" dirty="0" smtClean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dirty="0"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519" name="Google Shape;519;p34"/>
          <p:cNvCxnSpPr/>
          <p:nvPr/>
        </p:nvCxnSpPr>
        <p:spPr>
          <a:xfrm>
            <a:off x="6181650" y="2312225"/>
            <a:ext cx="1439100" cy="11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0" name="Google Shape;520;p34"/>
          <p:cNvCxnSpPr/>
          <p:nvPr/>
        </p:nvCxnSpPr>
        <p:spPr>
          <a:xfrm>
            <a:off x="5839525" y="2819475"/>
            <a:ext cx="2123400" cy="11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1" name="Google Shape;521;p34"/>
          <p:cNvCxnSpPr/>
          <p:nvPr/>
        </p:nvCxnSpPr>
        <p:spPr>
          <a:xfrm>
            <a:off x="5544600" y="3220575"/>
            <a:ext cx="2701500" cy="11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35"/>
          <p:cNvSpPr txBox="1">
            <a:spLocks noGrp="1"/>
          </p:cNvSpPr>
          <p:nvPr>
            <p:ph type="title"/>
          </p:nvPr>
        </p:nvSpPr>
        <p:spPr>
          <a:xfrm>
            <a:off x="2233440" y="243935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dirty="0" smtClean="0"/>
              <a:t>Analiza activit</a:t>
            </a:r>
            <a:r>
              <a:rPr lang="ro-RO" sz="3300" dirty="0" smtClean="0"/>
              <a:t>ății</a:t>
            </a:r>
            <a:endParaRPr sz="1700" dirty="0"/>
          </a:p>
        </p:txBody>
      </p:sp>
      <p:sp>
        <p:nvSpPr>
          <p:cNvPr id="527" name="Google Shape;527;p35"/>
          <p:cNvSpPr txBox="1">
            <a:spLocks noGrp="1"/>
          </p:cNvSpPr>
          <p:nvPr>
            <p:ph type="subTitle" idx="4294967295"/>
          </p:nvPr>
        </p:nvSpPr>
        <p:spPr>
          <a:xfrm>
            <a:off x="1104900" y="1182715"/>
            <a:ext cx="2834640" cy="49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o-RO" sz="2000" b="1" dirty="0" smtClean="0">
                <a:latin typeface="Josefin Sans"/>
                <a:ea typeface="Josefin Sans"/>
                <a:cs typeface="Josefin Sans"/>
                <a:sym typeface="Josefin Sans"/>
              </a:rPr>
              <a:t>Ce este </a:t>
            </a:r>
            <a:r>
              <a:rPr lang="en" sz="2000" b="1" dirty="0" smtClean="0">
                <a:latin typeface="Josefin Sans"/>
                <a:ea typeface="Josefin Sans"/>
                <a:cs typeface="Josefin Sans"/>
                <a:sym typeface="Josefin Sans"/>
              </a:rPr>
              <a:t>?</a:t>
            </a:r>
            <a:endParaRPr sz="2000" b="1" dirty="0"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28" name="Google Shape;528;p35"/>
          <p:cNvSpPr txBox="1">
            <a:spLocks noGrp="1"/>
          </p:cNvSpPr>
          <p:nvPr>
            <p:ph type="subTitle" idx="4294967295"/>
          </p:nvPr>
        </p:nvSpPr>
        <p:spPr>
          <a:xfrm>
            <a:off x="5437890" y="1075470"/>
            <a:ext cx="2700600" cy="49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o-RO" sz="2000" b="1" dirty="0" smtClean="0">
                <a:latin typeface="Josefin Sans"/>
                <a:ea typeface="Josefin Sans"/>
                <a:cs typeface="Josefin Sans"/>
                <a:sym typeface="Josefin Sans"/>
              </a:rPr>
              <a:t>Importanța sa !</a:t>
            </a:r>
            <a:endParaRPr sz="2000" b="1" dirty="0">
              <a:latin typeface="Josefin Sans"/>
              <a:ea typeface="Josefin Sans"/>
              <a:cs typeface="Josefin Sans"/>
              <a:sym typeface="Josefin Sans"/>
            </a:endParaRPr>
          </a:p>
        </p:txBody>
      </p:sp>
      <p:cxnSp>
        <p:nvCxnSpPr>
          <p:cNvPr id="529" name="Google Shape;529;p35"/>
          <p:cNvCxnSpPr/>
          <p:nvPr/>
        </p:nvCxnSpPr>
        <p:spPr>
          <a:xfrm>
            <a:off x="4572000" y="1281775"/>
            <a:ext cx="10500" cy="3207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30" name="Google Shape;530;p35"/>
          <p:cNvSpPr txBox="1">
            <a:spLocks noGrp="1"/>
          </p:cNvSpPr>
          <p:nvPr>
            <p:ph type="subTitle" idx="4294967295"/>
          </p:nvPr>
        </p:nvSpPr>
        <p:spPr>
          <a:xfrm>
            <a:off x="419100" y="1943100"/>
            <a:ext cx="3931920" cy="26747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dirty="0" smtClean="0">
                <a:latin typeface="Josefin Sans"/>
                <a:ea typeface="Josefin Sans"/>
                <a:cs typeface="Josefin Sans"/>
                <a:sym typeface="Josefin Sans"/>
              </a:rPr>
              <a:t>Un proces care evaluează elementele unei activități, cu scopul de a identifica cerințele sale fundamentale și oportunitățile în utilizarea terapeutică. </a:t>
            </a:r>
            <a:endParaRPr sz="2000"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300" dirty="0">
                <a:latin typeface="Josefin Sans"/>
                <a:ea typeface="Josefin Sans"/>
                <a:cs typeface="Josefin Sans"/>
                <a:sym typeface="Josefin Sans"/>
              </a:rPr>
              <a:t>(Kuhaneck </a:t>
            </a:r>
            <a:r>
              <a:rPr lang="ro-RO" sz="1300" dirty="0" smtClean="0">
                <a:latin typeface="Josefin Sans"/>
                <a:ea typeface="Josefin Sans"/>
                <a:cs typeface="Josefin Sans"/>
                <a:sym typeface="Josefin Sans"/>
              </a:rPr>
              <a:t>și colab</a:t>
            </a:r>
            <a:r>
              <a:rPr lang="en" sz="1300" dirty="0" smtClean="0">
                <a:latin typeface="Josefin Sans"/>
                <a:ea typeface="Josefin Sans"/>
                <a:cs typeface="Josefin Sans"/>
                <a:sym typeface="Josefin Sans"/>
              </a:rPr>
              <a:t>., </a:t>
            </a:r>
            <a:r>
              <a:rPr lang="en" sz="1300" dirty="0">
                <a:latin typeface="Josefin Sans"/>
                <a:ea typeface="Josefin Sans"/>
                <a:cs typeface="Josefin Sans"/>
                <a:sym typeface="Josefin Sans"/>
              </a:rPr>
              <a:t>2010)</a:t>
            </a:r>
            <a:endParaRPr sz="2000" dirty="0"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31" name="Google Shape;531;p35"/>
          <p:cNvSpPr txBox="1">
            <a:spLocks noGrp="1"/>
          </p:cNvSpPr>
          <p:nvPr>
            <p:ph type="subTitle" idx="4294967295"/>
          </p:nvPr>
        </p:nvSpPr>
        <p:spPr>
          <a:xfrm>
            <a:off x="4792980" y="1793086"/>
            <a:ext cx="4107180" cy="3121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dirty="0" smtClean="0">
                <a:latin typeface="Josefin Sans"/>
                <a:ea typeface="Josefin Sans"/>
                <a:cs typeface="Josefin Sans"/>
                <a:sym typeface="Josefin Sans"/>
              </a:rPr>
              <a:t>Doar o</a:t>
            </a:r>
            <a:r>
              <a:rPr lang="en" sz="2000" dirty="0" smtClean="0">
                <a:latin typeface="Josefin Sans"/>
                <a:ea typeface="Josefin Sans"/>
                <a:cs typeface="Josefin Sans"/>
                <a:sym typeface="Josefin Sans"/>
              </a:rPr>
              <a:t>bserv</a:t>
            </a:r>
            <a:r>
              <a:rPr lang="ro-RO" sz="2000" dirty="0" smtClean="0">
                <a:latin typeface="Josefin Sans"/>
                <a:ea typeface="Josefin Sans"/>
                <a:cs typeface="Josefin Sans"/>
                <a:sym typeface="Josefin Sans"/>
              </a:rPr>
              <a:t>ând abilitățile copilului în a performa activitatea, terapeutul ocupațional poate alege să modifice activitatea prin care să crească participarea și motivația copilului.</a:t>
            </a:r>
            <a:endParaRPr sz="2000"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300" dirty="0">
                <a:latin typeface="Josefin Sans"/>
                <a:ea typeface="Josefin Sans"/>
                <a:cs typeface="Josefin Sans"/>
                <a:sym typeface="Josefin Sans"/>
              </a:rPr>
              <a:t>(Kuhaneck et al., 2010)</a:t>
            </a:r>
            <a:endParaRPr sz="1300" dirty="0">
              <a:latin typeface="Josefin Sans"/>
              <a:ea typeface="Josefin Sans"/>
              <a:cs typeface="Josefin Sans"/>
              <a:sym typeface="Josefi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36"/>
          <p:cNvSpPr txBox="1">
            <a:spLocks noGrp="1"/>
          </p:cNvSpPr>
          <p:nvPr>
            <p:ph type="title"/>
          </p:nvPr>
        </p:nvSpPr>
        <p:spPr>
          <a:xfrm>
            <a:off x="2324880" y="297275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dirty="0" smtClean="0"/>
              <a:t>A</a:t>
            </a:r>
            <a:r>
              <a:rPr lang="ro-RO" sz="3300" dirty="0" smtClean="0"/>
              <a:t>naliza activității </a:t>
            </a:r>
            <a:endParaRPr sz="1700" dirty="0"/>
          </a:p>
        </p:txBody>
      </p:sp>
      <p:sp>
        <p:nvSpPr>
          <p:cNvPr id="537" name="Google Shape;537;p36"/>
          <p:cNvSpPr txBox="1">
            <a:spLocks noGrp="1"/>
          </p:cNvSpPr>
          <p:nvPr>
            <p:ph type="subTitle" idx="4294967295"/>
          </p:nvPr>
        </p:nvSpPr>
        <p:spPr>
          <a:xfrm>
            <a:off x="685800" y="1121535"/>
            <a:ext cx="3284220" cy="49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o-RO" sz="2000" b="1" dirty="0" smtClean="0">
                <a:latin typeface="Josefin Sans"/>
                <a:ea typeface="Josefin Sans"/>
                <a:cs typeface="Josefin Sans"/>
                <a:sym typeface="Josefin Sans"/>
              </a:rPr>
              <a:t>La ce să ne uităm</a:t>
            </a:r>
            <a:r>
              <a:rPr lang="en" sz="2000" b="1" dirty="0" smtClean="0">
                <a:latin typeface="Josefin Sans"/>
                <a:ea typeface="Josefin Sans"/>
                <a:cs typeface="Josefin Sans"/>
                <a:sym typeface="Josefin Sans"/>
              </a:rPr>
              <a:t>:</a:t>
            </a:r>
            <a:endParaRPr sz="2000" b="1" dirty="0"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38" name="Google Shape;538;p36"/>
          <p:cNvSpPr txBox="1">
            <a:spLocks noGrp="1"/>
          </p:cNvSpPr>
          <p:nvPr>
            <p:ph type="subTitle" idx="4294967295"/>
          </p:nvPr>
        </p:nvSpPr>
        <p:spPr>
          <a:xfrm>
            <a:off x="477974" y="1714500"/>
            <a:ext cx="4154986" cy="308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Char char="●"/>
            </a:pPr>
            <a:r>
              <a:rPr lang="en" dirty="0" smtClean="0">
                <a:latin typeface="Josefin Sans"/>
                <a:ea typeface="Josefin Sans"/>
                <a:cs typeface="Josefin Sans"/>
                <a:sym typeface="Josefin Sans"/>
              </a:rPr>
              <a:t>Material</a:t>
            </a:r>
            <a:r>
              <a:rPr lang="ro-RO" dirty="0" smtClean="0">
                <a:latin typeface="Josefin Sans"/>
                <a:ea typeface="Josefin Sans"/>
                <a:cs typeface="Josefin Sans"/>
                <a:sym typeface="Josefin Sans"/>
              </a:rPr>
              <a:t>e</a:t>
            </a:r>
            <a:endParaRPr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Char char="●"/>
            </a:pPr>
            <a:r>
              <a:rPr lang="ro-RO" dirty="0" smtClean="0">
                <a:latin typeface="Josefin Sans"/>
                <a:ea typeface="Josefin Sans"/>
                <a:cs typeface="Josefin Sans"/>
                <a:sym typeface="Josefin Sans"/>
              </a:rPr>
              <a:t>Mediu </a:t>
            </a:r>
            <a:endParaRPr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Char char="●"/>
            </a:pPr>
            <a:r>
              <a:rPr lang="ro-RO" dirty="0" smtClean="0">
                <a:latin typeface="Josefin Sans"/>
                <a:ea typeface="Josefin Sans"/>
                <a:cs typeface="Josefin Sans"/>
                <a:sym typeface="Josefin Sans"/>
              </a:rPr>
              <a:t>Abilități </a:t>
            </a:r>
            <a:endParaRPr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Char char="●"/>
            </a:pPr>
            <a:r>
              <a:rPr lang="ro-RO" dirty="0" smtClean="0">
                <a:latin typeface="Josefin Sans"/>
                <a:ea typeface="Josefin Sans"/>
                <a:cs typeface="Josefin Sans"/>
                <a:sym typeface="Josefin Sans"/>
              </a:rPr>
              <a:t>Funcțiile organismului  </a:t>
            </a:r>
            <a:endParaRPr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Char char="●"/>
            </a:pPr>
            <a:r>
              <a:rPr lang="ro-RO" dirty="0" smtClean="0">
                <a:latin typeface="Josefin Sans"/>
                <a:ea typeface="Josefin Sans"/>
                <a:cs typeface="Josefin Sans"/>
                <a:sym typeface="Josefin Sans"/>
              </a:rPr>
              <a:t>Structurile anatomice ale corpului </a:t>
            </a:r>
            <a:r>
              <a:rPr lang="en" dirty="0" smtClean="0"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endParaRPr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Char char="●"/>
            </a:pPr>
            <a:r>
              <a:rPr lang="ro-RO" dirty="0" smtClean="0">
                <a:latin typeface="Josefin Sans"/>
                <a:ea typeface="Josefin Sans"/>
                <a:cs typeface="Josefin Sans"/>
                <a:sym typeface="Josefin Sans"/>
              </a:rPr>
              <a:t>Factori ce țin de client</a:t>
            </a:r>
            <a:endParaRPr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Char char="●"/>
            </a:pPr>
            <a:r>
              <a:rPr lang="en" dirty="0">
                <a:latin typeface="Josefin Sans"/>
                <a:ea typeface="Josefin Sans"/>
                <a:cs typeface="Josefin Sans"/>
                <a:sym typeface="Josefin Sans"/>
              </a:rPr>
              <a:t>Context </a:t>
            </a:r>
            <a:endParaRPr dirty="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Char char="●"/>
            </a:pPr>
            <a:r>
              <a:rPr lang="ro-RO" dirty="0" smtClean="0">
                <a:latin typeface="Josefin Sans"/>
                <a:ea typeface="Josefin Sans"/>
                <a:cs typeface="Josefin Sans"/>
                <a:sym typeface="Josefin Sans"/>
              </a:rPr>
              <a:t>Importanța pentru copil/ </a:t>
            </a:r>
            <a:r>
              <a:rPr lang="en" dirty="0" smtClean="0">
                <a:latin typeface="Josefin Sans"/>
                <a:ea typeface="Josefin Sans"/>
                <a:cs typeface="Josefin Sans"/>
                <a:sym typeface="Josefin Sans"/>
              </a:rPr>
              <a:t>famil</a:t>
            </a:r>
            <a:r>
              <a:rPr lang="ro-RO" dirty="0" smtClean="0">
                <a:latin typeface="Josefin Sans"/>
                <a:ea typeface="Josefin Sans"/>
                <a:cs typeface="Josefin Sans"/>
                <a:sym typeface="Josefin Sans"/>
              </a:rPr>
              <a:t>ie</a:t>
            </a:r>
            <a:endParaRPr dirty="0">
              <a:latin typeface="Josefin Sans"/>
              <a:ea typeface="Josefin Sans"/>
              <a:cs typeface="Josefin Sans"/>
              <a:sym typeface="Josefin Sans"/>
            </a:endParaRPr>
          </a:p>
        </p:txBody>
      </p:sp>
      <p:pic>
        <p:nvPicPr>
          <p:cNvPr id="539" name="Google Shape;539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34728" y="1613235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96630" y="2822960"/>
            <a:ext cx="1501200" cy="112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quatic and Physical Therapy Center by Slidesgo">
  <a:themeElements>
    <a:clrScheme name="Simple Light">
      <a:dk1>
        <a:srgbClr val="681A1A"/>
      </a:dk1>
      <a:lt1>
        <a:srgbClr val="FFFFFF"/>
      </a:lt1>
      <a:dk2>
        <a:srgbClr val="892828"/>
      </a:dk2>
      <a:lt2>
        <a:srgbClr val="DD8080"/>
      </a:lt2>
      <a:accent1>
        <a:srgbClr val="892828"/>
      </a:accent1>
      <a:accent2>
        <a:srgbClr val="DF9D9D"/>
      </a:accent2>
      <a:accent3>
        <a:srgbClr val="F1E4E4"/>
      </a:accent3>
      <a:accent4>
        <a:srgbClr val="BB6666"/>
      </a:accent4>
      <a:accent5>
        <a:srgbClr val="F1E4E4"/>
      </a:accent5>
      <a:accent6>
        <a:srgbClr val="681A1A"/>
      </a:accent6>
      <a:hlink>
        <a:srgbClr val="89282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1482</Words>
  <Application>Microsoft Office PowerPoint</Application>
  <PresentationFormat>On-screen Show (16:9)</PresentationFormat>
  <Paragraphs>193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Josefin Sans</vt:lpstr>
      <vt:lpstr>Open Sans</vt:lpstr>
      <vt:lpstr>Open Sans Light</vt:lpstr>
      <vt:lpstr>Times New Roman</vt:lpstr>
      <vt:lpstr>Open Sans SemiBold</vt:lpstr>
      <vt:lpstr>Aquatic and Physical Therapy Center by Slidesgo</vt:lpstr>
      <vt:lpstr>Universitatea Sacred Heart (Connecticut, SUA)  Workshop: 13 octombrie, 2022. Alba-Iulia, România</vt:lpstr>
      <vt:lpstr>Introducere</vt:lpstr>
      <vt:lpstr>Dialogul (interviul) cu părintele </vt:lpstr>
      <vt:lpstr>PowerPoint Presentation</vt:lpstr>
      <vt:lpstr>Importanța dialogului cu părintele/familia</vt:lpstr>
      <vt:lpstr>Exemplu de interviu TO - părinte </vt:lpstr>
      <vt:lpstr>Analiza  activității </vt:lpstr>
      <vt:lpstr>Analiza activității</vt:lpstr>
      <vt:lpstr>Analiza activității </vt:lpstr>
      <vt:lpstr>Exemple video</vt:lpstr>
      <vt:lpstr>Bebelușul la 5 luni</vt:lpstr>
      <vt:lpstr> Învățământul: Activitatea de colorare  (Abilitățile pregătitoare pentru scris)  </vt:lpstr>
      <vt:lpstr>Jocul, ca și ocupație </vt:lpstr>
      <vt:lpstr>Jocul, ca și ocupație  </vt:lpstr>
      <vt:lpstr>Jocul cu cuburile   </vt:lpstr>
      <vt:lpstr>Jocul cu mingea</vt:lpstr>
      <vt:lpstr>Activități de autoîngrijire: Hrănirea</vt:lpstr>
      <vt:lpstr>Întrebări?</vt:lpstr>
      <vt:lpstr>MULȚUMIM!</vt:lpstr>
      <vt:lpstr>Bibliografie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Sacred Heart University Workshop</dc:title>
  <dc:creator>MIRELA</dc:creator>
  <cp:lastModifiedBy>Apple</cp:lastModifiedBy>
  <cp:revision>57</cp:revision>
  <dcterms:modified xsi:type="dcterms:W3CDTF">2022-10-12T19:48:41Z</dcterms:modified>
</cp:coreProperties>
</file>