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42" r:id="rId1"/>
  </p:sldMasterIdLst>
  <p:notesMasterIdLst>
    <p:notesMasterId r:id="rId107"/>
  </p:notesMasterIdLst>
  <p:sldIdLst>
    <p:sldId id="256" r:id="rId2"/>
    <p:sldId id="294" r:id="rId3"/>
    <p:sldId id="389" r:id="rId4"/>
    <p:sldId id="391" r:id="rId5"/>
    <p:sldId id="394" r:id="rId6"/>
    <p:sldId id="390" r:id="rId7"/>
    <p:sldId id="392" r:id="rId8"/>
    <p:sldId id="406" r:id="rId9"/>
    <p:sldId id="393" r:id="rId10"/>
    <p:sldId id="257" r:id="rId11"/>
    <p:sldId id="295" r:id="rId12"/>
    <p:sldId id="298" r:id="rId13"/>
    <p:sldId id="258" r:id="rId14"/>
    <p:sldId id="259" r:id="rId15"/>
    <p:sldId id="300" r:id="rId16"/>
    <p:sldId id="301" r:id="rId17"/>
    <p:sldId id="303" r:id="rId18"/>
    <p:sldId id="309" r:id="rId19"/>
    <p:sldId id="307" r:id="rId20"/>
    <p:sldId id="308" r:id="rId21"/>
    <p:sldId id="315" r:id="rId22"/>
    <p:sldId id="331" r:id="rId23"/>
    <p:sldId id="375" r:id="rId24"/>
    <p:sldId id="311" r:id="rId25"/>
    <p:sldId id="261" r:id="rId26"/>
    <p:sldId id="327" r:id="rId27"/>
    <p:sldId id="313" r:id="rId28"/>
    <p:sldId id="329" r:id="rId29"/>
    <p:sldId id="266" r:id="rId30"/>
    <p:sldId id="299" r:id="rId31"/>
    <p:sldId id="268" r:id="rId32"/>
    <p:sldId id="317" r:id="rId33"/>
    <p:sldId id="270" r:id="rId34"/>
    <p:sldId id="271" r:id="rId35"/>
    <p:sldId id="395" r:id="rId36"/>
    <p:sldId id="396" r:id="rId37"/>
    <p:sldId id="399" r:id="rId38"/>
    <p:sldId id="400" r:id="rId39"/>
    <p:sldId id="410" r:id="rId40"/>
    <p:sldId id="411" r:id="rId41"/>
    <p:sldId id="412" r:id="rId42"/>
    <p:sldId id="413" r:id="rId43"/>
    <p:sldId id="414" r:id="rId44"/>
    <p:sldId id="415" r:id="rId45"/>
    <p:sldId id="416" r:id="rId46"/>
    <p:sldId id="274" r:id="rId47"/>
    <p:sldId id="397" r:id="rId48"/>
    <p:sldId id="398" r:id="rId49"/>
    <p:sldId id="319" r:id="rId50"/>
    <p:sldId id="351" r:id="rId51"/>
    <p:sldId id="350" r:id="rId52"/>
    <p:sldId id="320" r:id="rId53"/>
    <p:sldId id="334" r:id="rId54"/>
    <p:sldId id="336" r:id="rId55"/>
    <p:sldId id="335" r:id="rId56"/>
    <p:sldId id="346" r:id="rId57"/>
    <p:sldId id="347" r:id="rId58"/>
    <p:sldId id="352" r:id="rId59"/>
    <p:sldId id="376" r:id="rId60"/>
    <p:sldId id="377" r:id="rId61"/>
    <p:sldId id="378" r:id="rId62"/>
    <p:sldId id="379" r:id="rId63"/>
    <p:sldId id="386" r:id="rId64"/>
    <p:sldId id="321" r:id="rId65"/>
    <p:sldId id="353" r:id="rId66"/>
    <p:sldId id="384" r:id="rId67"/>
    <p:sldId id="385" r:id="rId68"/>
    <p:sldId id="348" r:id="rId69"/>
    <p:sldId id="380" r:id="rId70"/>
    <p:sldId id="388" r:id="rId71"/>
    <p:sldId id="387" r:id="rId72"/>
    <p:sldId id="322" r:id="rId73"/>
    <p:sldId id="341" r:id="rId74"/>
    <p:sldId id="342" r:id="rId75"/>
    <p:sldId id="324" r:id="rId76"/>
    <p:sldId id="361" r:id="rId77"/>
    <p:sldId id="358" r:id="rId78"/>
    <p:sldId id="349" r:id="rId79"/>
    <p:sldId id="360" r:id="rId80"/>
    <p:sldId id="325" r:id="rId81"/>
    <p:sldId id="367" r:id="rId82"/>
    <p:sldId id="368" r:id="rId83"/>
    <p:sldId id="357" r:id="rId84"/>
    <p:sldId id="381" r:id="rId85"/>
    <p:sldId id="356" r:id="rId86"/>
    <p:sldId id="359" r:id="rId87"/>
    <p:sldId id="354" r:id="rId88"/>
    <p:sldId id="344" r:id="rId89"/>
    <p:sldId id="383" r:id="rId90"/>
    <p:sldId id="362" r:id="rId91"/>
    <p:sldId id="366" r:id="rId92"/>
    <p:sldId id="345" r:id="rId93"/>
    <p:sldId id="382" r:id="rId94"/>
    <p:sldId id="363" r:id="rId95"/>
    <p:sldId id="339" r:id="rId96"/>
    <p:sldId id="338" r:id="rId97"/>
    <p:sldId id="364" r:id="rId98"/>
    <p:sldId id="365" r:id="rId99"/>
    <p:sldId id="355" r:id="rId100"/>
    <p:sldId id="370" r:id="rId101"/>
    <p:sldId id="401" r:id="rId102"/>
    <p:sldId id="276" r:id="rId103"/>
    <p:sldId id="277" r:id="rId104"/>
    <p:sldId id="278" r:id="rId105"/>
    <p:sldId id="343" r:id="rId106"/>
  </p:sldIdLst>
  <p:sldSz cx="9144000" cy="6858000" type="screen4x3"/>
  <p:notesSz cx="6858000" cy="9144000"/>
  <p:defaultTextStyle>
    <a:defPPr>
      <a:defRPr lang="en-GB"/>
    </a:defPPr>
    <a:lvl1pPr algn="l" defTabSz="457200" rtl="0" fontAlgn="base">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Arial" charset="0"/>
      </a:defRPr>
    </a:lvl1pPr>
    <a:lvl2pPr marL="742950" indent="-285750" algn="l" defTabSz="457200" rtl="0" fontAlgn="base">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Arial" charset="0"/>
      </a:defRPr>
    </a:lvl2pPr>
    <a:lvl3pPr marL="1143000" indent="-228600" algn="l" defTabSz="457200" rtl="0" fontAlgn="base">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Arial" charset="0"/>
      </a:defRPr>
    </a:lvl3pPr>
    <a:lvl4pPr marL="1600200" indent="-228600" algn="l" defTabSz="457200" rtl="0" fontAlgn="base">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Arial" charset="0"/>
      </a:defRPr>
    </a:lvl4pPr>
    <a:lvl5pPr marL="2057400" indent="-228600" algn="l" defTabSz="457200" rtl="0" fontAlgn="base">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Arial" charset="0"/>
      </a:defRPr>
    </a:lvl5pPr>
    <a:lvl6pPr marL="2286000" algn="l" defTabSz="457200" rtl="0" eaLnBrk="1" latinLnBrk="0" hangingPunct="1">
      <a:defRPr kern="1200">
        <a:solidFill>
          <a:schemeClr val="bg1"/>
        </a:solidFill>
        <a:latin typeface="Arial" charset="0"/>
        <a:ea typeface="ＭＳ Ｐゴシック" charset="0"/>
        <a:cs typeface="Arial" charset="0"/>
      </a:defRPr>
    </a:lvl6pPr>
    <a:lvl7pPr marL="2743200" algn="l" defTabSz="457200" rtl="0" eaLnBrk="1" latinLnBrk="0" hangingPunct="1">
      <a:defRPr kern="1200">
        <a:solidFill>
          <a:schemeClr val="bg1"/>
        </a:solidFill>
        <a:latin typeface="Arial" charset="0"/>
        <a:ea typeface="ＭＳ Ｐゴシック" charset="0"/>
        <a:cs typeface="Arial" charset="0"/>
      </a:defRPr>
    </a:lvl7pPr>
    <a:lvl8pPr marL="3200400" algn="l" defTabSz="457200" rtl="0" eaLnBrk="1" latinLnBrk="0" hangingPunct="1">
      <a:defRPr kern="1200">
        <a:solidFill>
          <a:schemeClr val="bg1"/>
        </a:solidFill>
        <a:latin typeface="Arial" charset="0"/>
        <a:ea typeface="ＭＳ Ｐゴシック" charset="0"/>
        <a:cs typeface="Arial" charset="0"/>
      </a:defRPr>
    </a:lvl8pPr>
    <a:lvl9pPr marL="3657600" algn="l" defTabSz="457200" rtl="0" eaLnBrk="1" latinLnBrk="0" hangingPunct="1">
      <a:defRPr kern="1200">
        <a:solidFill>
          <a:schemeClr val="bg1"/>
        </a:solidFill>
        <a:latin typeface="Arial" charset="0"/>
        <a:ea typeface="ＭＳ Ｐゴシック" charset="0"/>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45" autoAdjust="0"/>
    <p:restoredTop sz="78963" autoAdjust="0"/>
  </p:normalViewPr>
  <p:slideViewPr>
    <p:cSldViewPr>
      <p:cViewPr varScale="1">
        <p:scale>
          <a:sx n="41" d="100"/>
          <a:sy n="41" d="100"/>
        </p:scale>
        <p:origin x="-840" y="-86"/>
      </p:cViewPr>
      <p:guideLst>
        <p:guide orient="horz" pos="2160"/>
        <p:guide pos="2880"/>
      </p:guideLst>
    </p:cSldViewPr>
  </p:slideViewPr>
  <p:outlineViewPr>
    <p:cViewPr varScale="1">
      <p:scale>
        <a:sx n="170" d="200"/>
        <a:sy n="170" d="200"/>
      </p:scale>
      <p:origin x="0" y="582168"/>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Rot="1" noChangeAspect="1" noChangeArrowheads="1"/>
          </p:cNvSpPr>
          <p:nvPr>
            <p:ph type="sldImg"/>
          </p:nvPr>
        </p:nvSpPr>
        <p:spPr bwMode="auto">
          <a:xfrm>
            <a:off x="0" y="695325"/>
            <a:ext cx="0" cy="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p>
      <p:sp>
        <p:nvSpPr>
          <p:cNvPr id="2050" name="Rectangle 2"/>
          <p:cNvSpPr>
            <a:spLocks noGrp="1" noChangeArrowheads="1"/>
          </p:cNvSpPr>
          <p:nvPr>
            <p:ph type="body"/>
          </p:nvPr>
        </p:nvSpPr>
        <p:spPr bwMode="auto">
          <a:xfrm>
            <a:off x="685800" y="4343400"/>
            <a:ext cx="5484813" cy="411321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p>
            <a:pPr lvl="0"/>
            <a:endParaRPr lang="en-US"/>
          </a:p>
        </p:txBody>
      </p:sp>
    </p:spTree>
    <p:extLst>
      <p:ext uri="{BB962C8B-B14F-4D97-AF65-F5344CB8AC3E}">
        <p14:creationId xmlns:p14="http://schemas.microsoft.com/office/powerpoint/2010/main" xmlns="" val="417593928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4613" y="8685213"/>
            <a:ext cx="2971800" cy="457200"/>
          </a:xfrm>
          <a:prstGeom prst="rect">
            <a:avLst/>
          </a:prstGeom>
          <a:ln/>
        </p:spPr>
        <p:txBody>
          <a:bodyPr/>
          <a:lstStyle/>
          <a:p>
            <a:fld id="{EF2115AC-C9C5-417C-A497-D2CBEDACAB27}" type="slidenum">
              <a:rPr lang="en-US"/>
              <a:pPr/>
              <a:t>18</a:t>
            </a:fld>
            <a:endParaRPr lang="en-US"/>
          </a:p>
        </p:txBody>
      </p:sp>
      <p:sp>
        <p:nvSpPr>
          <p:cNvPr id="600066" name="Rectangle 2"/>
          <p:cNvSpPr>
            <a:spLocks noGrp="1" noRot="1" noChangeAspect="1" noChangeArrowheads="1" noTextEdit="1"/>
          </p:cNvSpPr>
          <p:nvPr>
            <p:ph type="sldImg"/>
          </p:nvPr>
        </p:nvSpPr>
        <p:spPr>
          <a:ln/>
        </p:spPr>
      </p:sp>
      <p:sp>
        <p:nvSpPr>
          <p:cNvPr id="600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4613" y="8685213"/>
            <a:ext cx="2971800" cy="457200"/>
          </a:xfrm>
          <a:prstGeom prst="rect">
            <a:avLst/>
          </a:prstGeom>
          <a:ln/>
        </p:spPr>
        <p:txBody>
          <a:bodyPr/>
          <a:lstStyle/>
          <a:p>
            <a:fld id="{C09F9DA7-E02D-430A-944C-1F026FE26281}" type="slidenum">
              <a:rPr lang="en-US"/>
              <a:pPr/>
              <a:t>19</a:t>
            </a:fld>
            <a:endParaRPr lang="en-US"/>
          </a:p>
        </p:txBody>
      </p:sp>
      <p:sp>
        <p:nvSpPr>
          <p:cNvPr id="604162" name="Rectangle 2"/>
          <p:cNvSpPr>
            <a:spLocks noGrp="1" noRot="1" noChangeAspect="1" noChangeArrowheads="1" noTextEdit="1"/>
          </p:cNvSpPr>
          <p:nvPr>
            <p:ph type="sldImg"/>
          </p:nvPr>
        </p:nvSpPr>
        <p:spPr>
          <a:ln/>
        </p:spPr>
      </p:sp>
      <p:sp>
        <p:nvSpPr>
          <p:cNvPr id="604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4613" y="8685213"/>
            <a:ext cx="2971800" cy="457200"/>
          </a:xfrm>
          <a:prstGeom prst="rect">
            <a:avLst/>
          </a:prstGeom>
          <a:ln/>
        </p:spPr>
        <p:txBody>
          <a:bodyPr/>
          <a:lstStyle/>
          <a:p>
            <a:fld id="{79FF861D-B6FB-4DE6-9B7C-2D44153808AA}" type="slidenum">
              <a:rPr lang="en-US"/>
              <a:pPr/>
              <a:t>20</a:t>
            </a:fld>
            <a:endParaRPr lang="en-US"/>
          </a:p>
        </p:txBody>
      </p:sp>
      <p:sp>
        <p:nvSpPr>
          <p:cNvPr id="606210" name="Rectangle 2"/>
          <p:cNvSpPr>
            <a:spLocks noGrp="1" noRot="1" noChangeAspect="1" noChangeArrowheads="1" noTextEdit="1"/>
          </p:cNvSpPr>
          <p:nvPr>
            <p:ph type="sldImg"/>
          </p:nvPr>
        </p:nvSpPr>
        <p:spPr>
          <a:ln/>
        </p:spPr>
      </p:sp>
      <p:sp>
        <p:nvSpPr>
          <p:cNvPr id="606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4613" y="8685213"/>
            <a:ext cx="2971800" cy="457200"/>
          </a:xfrm>
          <a:prstGeom prst="rect">
            <a:avLst/>
          </a:prstGeom>
          <a:ln/>
        </p:spPr>
        <p:txBody>
          <a:bodyPr/>
          <a:lstStyle/>
          <a:p>
            <a:fld id="{28006694-0369-46C8-8E9D-152A64D35998}" type="slidenum">
              <a:rPr lang="en-US"/>
              <a:pPr/>
              <a:t>21</a:t>
            </a:fld>
            <a:endParaRPr lang="en-US"/>
          </a:p>
        </p:txBody>
      </p:sp>
      <p:sp>
        <p:nvSpPr>
          <p:cNvPr id="598018" name="Rectangle 2"/>
          <p:cNvSpPr>
            <a:spLocks noGrp="1" noRot="1" noChangeAspect="1" noChangeArrowheads="1" noTextEdit="1"/>
          </p:cNvSpPr>
          <p:nvPr>
            <p:ph type="sldImg"/>
          </p:nvPr>
        </p:nvSpPr>
        <p:spPr>
          <a:ln/>
        </p:spPr>
      </p:sp>
      <p:sp>
        <p:nvSpPr>
          <p:cNvPr id="5980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4613" y="8685213"/>
            <a:ext cx="2971800" cy="457200"/>
          </a:xfrm>
          <a:prstGeom prst="rect">
            <a:avLst/>
          </a:prstGeom>
          <a:ln/>
        </p:spPr>
        <p:txBody>
          <a:bodyPr/>
          <a:lstStyle/>
          <a:p>
            <a:fld id="{35DBC321-E3D4-4126-9CC6-B4C6E7F2F5BF}" type="slidenum">
              <a:rPr lang="en-US"/>
              <a:pPr/>
              <a:t>24</a:t>
            </a:fld>
            <a:endParaRPr lang="en-US"/>
          </a:p>
        </p:txBody>
      </p:sp>
      <p:sp>
        <p:nvSpPr>
          <p:cNvPr id="595970" name="Rectangle 2"/>
          <p:cNvSpPr>
            <a:spLocks noGrp="1" noRot="1" noChangeAspect="1" noChangeArrowheads="1" noTextEdit="1"/>
          </p:cNvSpPr>
          <p:nvPr>
            <p:ph type="sldImg"/>
          </p:nvPr>
        </p:nvSpPr>
        <p:spPr>
          <a:ln/>
        </p:spPr>
      </p:sp>
      <p:sp>
        <p:nvSpPr>
          <p:cNvPr id="595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4613" y="8685213"/>
            <a:ext cx="2971800" cy="457200"/>
          </a:xfrm>
          <a:prstGeom prst="rect">
            <a:avLst/>
          </a:prstGeom>
          <a:ln/>
        </p:spPr>
        <p:txBody>
          <a:bodyPr/>
          <a:lstStyle/>
          <a:p>
            <a:fld id="{4939C9EE-BEEA-4518-A0C7-09148DBDDFB0}" type="slidenum">
              <a:rPr lang="en-US"/>
              <a:pPr/>
              <a:t>27</a:t>
            </a:fld>
            <a:endParaRPr lang="en-US"/>
          </a:p>
        </p:txBody>
      </p:sp>
      <p:sp>
        <p:nvSpPr>
          <p:cNvPr id="593922" name="Rectangle 2"/>
          <p:cNvSpPr>
            <a:spLocks noGrp="1" noRot="1" noChangeAspect="1" noChangeArrowheads="1" noTextEdit="1"/>
          </p:cNvSpPr>
          <p:nvPr>
            <p:ph type="sldImg"/>
          </p:nvPr>
        </p:nvSpPr>
        <p:spPr>
          <a:ln/>
        </p:spPr>
      </p:sp>
      <p:sp>
        <p:nvSpPr>
          <p:cNvPr id="593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Classification</a:t>
            </a:r>
            <a:r>
              <a:rPr lang="en-US" baseline="0" dirty="0"/>
              <a:t> of Sensory Processing Disorder: Patterns and Subtypes, Lucy Jane Miller</a:t>
            </a:r>
            <a:endParaRPr lang="en-US" dirty="0"/>
          </a:p>
        </p:txBody>
      </p:sp>
    </p:spTree>
    <p:extLst>
      <p:ext uri="{BB962C8B-B14F-4D97-AF65-F5344CB8AC3E}">
        <p14:creationId xmlns:p14="http://schemas.microsoft.com/office/powerpoint/2010/main" xmlns="" val="1232409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01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1859409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32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Takes approximately 400 repetitions to create a new synapse in the brain- unless it is done with play- then 10-20!- </a:t>
            </a:r>
            <a:r>
              <a:rPr lang="en-US" dirty="0" err="1"/>
              <a:t>Dr</a:t>
            </a:r>
            <a:r>
              <a:rPr lang="en-US" dirty="0"/>
              <a:t> </a:t>
            </a:r>
            <a:r>
              <a:rPr lang="en-US" dirty="0" err="1"/>
              <a:t>Karyn</a:t>
            </a:r>
            <a:r>
              <a:rPr lang="en-US" dirty="0"/>
              <a:t> Purvis</a:t>
            </a:r>
          </a:p>
        </p:txBody>
      </p:sp>
    </p:spTree>
    <p:extLst>
      <p:ext uri="{BB962C8B-B14F-4D97-AF65-F5344CB8AC3E}">
        <p14:creationId xmlns:p14="http://schemas.microsoft.com/office/powerpoint/2010/main" xmlns="" val="3149736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63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3533514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Compression</a:t>
            </a:r>
            <a:r>
              <a:rPr lang="en-US" baseline="0" dirty="0"/>
              <a:t> vest paired with jumping on trampoline to increase intensity</a:t>
            </a:r>
            <a:endParaRPr lang="en-US" dirty="0"/>
          </a:p>
        </p:txBody>
      </p:sp>
    </p:spTree>
    <p:extLst>
      <p:ext uri="{BB962C8B-B14F-4D97-AF65-F5344CB8AC3E}">
        <p14:creationId xmlns:p14="http://schemas.microsoft.com/office/powerpoint/2010/main" xmlns="" val="4289268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93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604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4613" y="8685213"/>
            <a:ext cx="2971800" cy="457200"/>
          </a:xfrm>
          <a:prstGeom prst="rect">
            <a:avLst/>
          </a:prstGeom>
          <a:ln/>
        </p:spPr>
        <p:txBody>
          <a:bodyPr/>
          <a:lstStyle/>
          <a:p>
            <a:fld id="{43F7F4DC-9C52-4995-B5C5-D03D5EA859AD}" type="slidenum">
              <a:rPr lang="en-US"/>
              <a:pPr/>
              <a:t>105</a:t>
            </a:fld>
            <a:endParaRPr lang="en-US"/>
          </a:p>
        </p:txBody>
      </p:sp>
      <p:sp>
        <p:nvSpPr>
          <p:cNvPr id="664578" name="Rectangle 2"/>
          <p:cNvSpPr>
            <a:spLocks noGrp="1" noRot="1" noChangeAspect="1" noChangeArrowheads="1" noTextEdit="1"/>
          </p:cNvSpPr>
          <p:nvPr>
            <p:ph type="sldImg"/>
          </p:nvPr>
        </p:nvSpPr>
        <p:spPr>
          <a:ln/>
        </p:spPr>
      </p:sp>
      <p:sp>
        <p:nvSpPr>
          <p:cNvPr id="664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Brain locate, orders, directs sensations to not allow traffic </a:t>
            </a:r>
            <a:r>
              <a:rPr lang="en-US" dirty="0" err="1"/>
              <a:t>jans</a:t>
            </a:r>
            <a:endParaRPr lang="en-US" dirty="0"/>
          </a:p>
          <a:p>
            <a:r>
              <a:rPr lang="en-US" dirty="0"/>
              <a:t>Food for the brain- needed for good digestion</a:t>
            </a:r>
          </a:p>
          <a:p>
            <a:r>
              <a:rPr lang="en-US" dirty="0"/>
              <a:t>SI “puts it all together”- Orange example- everything comes together in one part of the brain to experience as a whole</a:t>
            </a:r>
          </a:p>
        </p:txBody>
      </p:sp>
    </p:spTree>
    <p:extLst>
      <p:ext uri="{BB962C8B-B14F-4D97-AF65-F5344CB8AC3E}">
        <p14:creationId xmlns:p14="http://schemas.microsoft.com/office/powerpoint/2010/main" xmlns="" val="1395640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Adaptive response is a “purposeful, goal-directed response to a sensory experience”</a:t>
            </a:r>
          </a:p>
          <a:p>
            <a:endParaRPr lang="en-US" dirty="0"/>
          </a:p>
          <a:p>
            <a:r>
              <a:rPr lang="en-US" dirty="0"/>
              <a:t>In a adaptive response, we master a challenge, and learn something new</a:t>
            </a:r>
          </a:p>
          <a:p>
            <a:endParaRPr lang="en-US" dirty="0"/>
          </a:p>
          <a:p>
            <a:r>
              <a:rPr lang="en-US" dirty="0"/>
              <a:t>Helps the brain to develop and organize itself</a:t>
            </a:r>
          </a:p>
        </p:txBody>
      </p:sp>
    </p:spTree>
    <p:extLst>
      <p:ext uri="{BB962C8B-B14F-4D97-AF65-F5344CB8AC3E}">
        <p14:creationId xmlns:p14="http://schemas.microsoft.com/office/powerpoint/2010/main" xmlns="" val="3789741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Praxis: the ability to conceptualize, plan and sequence a new or different activity</a:t>
            </a:r>
          </a:p>
          <a:p>
            <a:r>
              <a:rPr lang="en-US"/>
              <a:t>“Ideation</a:t>
            </a:r>
            <a:r>
              <a:rPr lang="en-US" dirty="0"/>
              <a:t>, planning </a:t>
            </a:r>
            <a:r>
              <a:rPr lang="en-US"/>
              <a:t>and execution”</a:t>
            </a:r>
            <a:endParaRPr lang="en-US" dirty="0"/>
          </a:p>
        </p:txBody>
      </p:sp>
    </p:spTree>
    <p:extLst>
      <p:ext uri="{BB962C8B-B14F-4D97-AF65-F5344CB8AC3E}">
        <p14:creationId xmlns:p14="http://schemas.microsoft.com/office/powerpoint/2010/main" xmlns="" val="373461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4613" y="8685213"/>
            <a:ext cx="2971800" cy="457200"/>
          </a:xfrm>
          <a:prstGeom prst="rect">
            <a:avLst/>
          </a:prstGeom>
          <a:ln/>
        </p:spPr>
        <p:txBody>
          <a:bodyPr/>
          <a:lstStyle/>
          <a:p>
            <a:fld id="{B9A03D30-2815-4D42-BE69-9F1555571F1D}" type="slidenum">
              <a:rPr lang="en-US"/>
              <a:pPr/>
              <a:t>17</a:t>
            </a:fld>
            <a:endParaRPr lang="en-US"/>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2746B2-270F-AA46-B9C8-E60DDB4CAB80}" type="slidenum">
              <a:rPr lang="en-US" smtClean="0"/>
              <a:pPr/>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2746B2-270F-AA46-B9C8-E60DDB4CAB80}" type="slidenum">
              <a:rPr lang="en-US" smtClean="0"/>
              <a:pPr/>
              <a:t>‹#›</a:t>
            </a:fld>
            <a:endParaRPr lang="en-US"/>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2746B2-270F-AA46-B9C8-E60DDB4CAB80}" type="slidenum">
              <a:rPr lang="en-US" smtClean="0"/>
              <a:pPr/>
              <a:t>‹#›</a:t>
            </a:fld>
            <a:endParaRPr lang="en-US"/>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a:t>Click to edit Master title style</a:t>
            </a:r>
          </a:p>
        </p:txBody>
      </p:sp>
      <p:sp>
        <p:nvSpPr>
          <p:cNvPr id="3" name="Date Placeholder 2"/>
          <p:cNvSpPr>
            <a:spLocks noGrp="1"/>
          </p:cNvSpPr>
          <p:nvPr>
            <p:ph type="dt" idx="10"/>
          </p:nvPr>
        </p:nvSpPr>
        <p:spPr>
          <a:xfrm>
            <a:off x="457200" y="6245225"/>
            <a:ext cx="2132013" cy="474663"/>
          </a:xfrm>
        </p:spPr>
        <p:txBody>
          <a:bodyPr/>
          <a:lstStyle>
            <a:lvl1pPr>
              <a:defRPr/>
            </a:lvl1pPr>
          </a:lstStyle>
          <a:p>
            <a:endParaRPr lang="en-US"/>
          </a:p>
        </p:txBody>
      </p:sp>
      <p:sp>
        <p:nvSpPr>
          <p:cNvPr id="4" name="Footer Placeholder 3"/>
          <p:cNvSpPr>
            <a:spLocks noGrp="1"/>
          </p:cNvSpPr>
          <p:nvPr>
            <p:ph type="ftr" idx="11"/>
          </p:nvPr>
        </p:nvSpPr>
        <p:spPr>
          <a:xfrm>
            <a:off x="3124200" y="6245225"/>
            <a:ext cx="2894013" cy="474663"/>
          </a:xfrm>
        </p:spPr>
        <p:txBody>
          <a:bodyPr/>
          <a:lstStyle>
            <a:lvl1pPr>
              <a:defRPr/>
            </a:lvl1pPr>
          </a:lstStyle>
          <a:p>
            <a:endParaRPr lang="en-US"/>
          </a:p>
        </p:txBody>
      </p:sp>
      <p:sp>
        <p:nvSpPr>
          <p:cNvPr id="5" name="Slide Number Placeholder 4"/>
          <p:cNvSpPr>
            <a:spLocks noGrp="1"/>
          </p:cNvSpPr>
          <p:nvPr>
            <p:ph type="sldNum" idx="12"/>
          </p:nvPr>
        </p:nvSpPr>
        <p:spPr>
          <a:xfrm>
            <a:off x="6553200" y="6245225"/>
            <a:ext cx="2132013" cy="474663"/>
          </a:xfrm>
        </p:spPr>
        <p:txBody>
          <a:bodyPr/>
          <a:lstStyle>
            <a:lvl1pPr>
              <a:defRPr/>
            </a:lvl1pPr>
          </a:lstStyle>
          <a:p>
            <a:fld id="{3BE7B5D3-0FA2-2149-8304-849444AA9CF4}" type="slidenum">
              <a:rPr lang="en-US"/>
              <a:pPr/>
              <a:t>‹#›</a:t>
            </a:fld>
            <a:endParaRPr lang="en-US"/>
          </a:p>
        </p:txBody>
      </p:sp>
    </p:spTree>
    <p:extLst>
      <p:ext uri="{BB962C8B-B14F-4D97-AF65-F5344CB8AC3E}">
        <p14:creationId xmlns:p14="http://schemas.microsoft.com/office/powerpoint/2010/main" xmlns="" val="263180813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2746B2-270F-AA46-B9C8-E60DDB4CAB80}" type="slidenum">
              <a:rPr lang="en-US" smtClean="0"/>
              <a:pPr/>
              <a:t>‹#›</a:t>
            </a:fld>
            <a:endParaRPr lang="en-US"/>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2746B2-270F-AA46-B9C8-E60DDB4CAB80}" type="slidenum">
              <a:rPr lang="en-US" smtClean="0"/>
              <a:pPr/>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2746B2-270F-AA46-B9C8-E60DDB4CAB80}" type="slidenum">
              <a:rPr lang="en-US" smtClean="0"/>
              <a:pPr/>
              <a:t>‹#›</a:t>
            </a:fld>
            <a:endParaRPr 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2746B2-270F-AA46-B9C8-E60DDB4CAB80}" type="slidenum">
              <a:rPr lang="en-US" smtClean="0"/>
              <a:pPr/>
              <a:t>‹#›</a:t>
            </a:fld>
            <a:endParaRPr lang="en-US"/>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2746B2-270F-AA46-B9C8-E60DDB4CAB80}" type="slidenum">
              <a:rPr lang="en-US" smtClean="0"/>
              <a:pPr/>
              <a:t>‹#›</a:t>
            </a:fld>
            <a:endParaRPr lang="en-US"/>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2746B2-270F-AA46-B9C8-E60DDB4CAB80}" type="slidenum">
              <a:rPr lang="en-US" smtClean="0"/>
              <a:pPr/>
              <a:t>‹#›</a:t>
            </a:fld>
            <a:endParaRPr lang="en-US"/>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2746B2-270F-AA46-B9C8-E60DDB4CAB80}" type="slidenum">
              <a:rPr lang="en-US" smtClean="0"/>
              <a:pPr/>
              <a:t>‹#›</a:t>
            </a:fld>
            <a:endParaRPr lang="en-US"/>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442746B2-270F-AA46-B9C8-E60DDB4CAB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Lst>
  <p:transition spd="med"/>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533400" y="990601"/>
            <a:ext cx="7924800" cy="2609850"/>
          </a:xfrm>
          <a:ln/>
        </p:spPr>
        <p:txBody>
          <a:bodyPr>
            <a:normAutofit/>
          </a:bodyPr>
          <a:lstStyle/>
          <a:p>
            <a:pPr algn="l">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latin typeface="Comic Sans MS"/>
                <a:cs typeface="Comic Sans MS"/>
              </a:rPr>
              <a:t>Introduction to Sensory Integration and Sensory Processing Disorders</a:t>
            </a:r>
          </a:p>
        </p:txBody>
      </p:sp>
      <p:sp>
        <p:nvSpPr>
          <p:cNvPr id="3074" name="Rectangle 2"/>
          <p:cNvSpPr>
            <a:spLocks noGrp="1" noChangeArrowheads="1"/>
          </p:cNvSpPr>
          <p:nvPr>
            <p:ph type="subTitle" idx="4294967295"/>
          </p:nvPr>
        </p:nvSpPr>
        <p:spPr bwMode="auto">
          <a:xfrm>
            <a:off x="3276600" y="4343400"/>
            <a:ext cx="4038600" cy="1600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normAutofit/>
          </a:bodyPr>
          <a:lstStyle/>
          <a:p>
            <a:pPr marL="0" indent="0"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i="1" dirty="0">
                <a:solidFill>
                  <a:schemeClr val="tx1"/>
                </a:solidFill>
                <a:latin typeface="Comic Sans MS"/>
                <a:cs typeface="Comic Sans MS"/>
              </a:rPr>
              <a:t>Dawn Hoffman, M.O.T, OTR/L, SIPT Certified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838200"/>
            <a:ext cx="8042276" cy="914400"/>
          </a:xfrm>
        </p:spPr>
        <p:txBody>
          <a:bodyPr/>
          <a:lstStyle/>
          <a:p>
            <a:r>
              <a:rPr lang="en-US" dirty="0">
                <a:latin typeface="Comic Sans MS"/>
                <a:cs typeface="Comic Sans MS"/>
              </a:rPr>
              <a:t>Definition of Sensory Processing</a:t>
            </a:r>
          </a:p>
        </p:txBody>
      </p:sp>
      <p:sp>
        <p:nvSpPr>
          <p:cNvPr id="4098" name="Rectangle 2"/>
          <p:cNvSpPr>
            <a:spLocks noGrp="1" noChangeArrowheads="1"/>
          </p:cNvSpPr>
          <p:nvPr>
            <p:ph idx="1"/>
          </p:nvPr>
        </p:nvSpPr>
        <p:spPr>
          <a:xfrm>
            <a:off x="549275" y="1752599"/>
            <a:ext cx="8042276" cy="4191001"/>
          </a:xfrm>
          <a:ln/>
        </p:spPr>
        <p:txBody>
          <a:bodyPr>
            <a:normAutofit lnSpcReduction="10000"/>
          </a:bodyPr>
          <a:lstStyle/>
          <a:p>
            <a:pPr marL="341313" indent="-341313">
              <a:lnSpc>
                <a:spcPct val="80000"/>
              </a:lnSpc>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ro-RO" sz="3600" i="1" dirty="0"/>
          </a:p>
          <a:p>
            <a:pPr marL="0" indent="0">
              <a:lnSpc>
                <a:spcPct val="80000"/>
              </a:lnSpc>
              <a:spcBef>
                <a:spcPts val="7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ro-RO" sz="4000" dirty="0">
                <a:latin typeface="Comic Sans MS"/>
                <a:cs typeface="Comic Sans MS"/>
              </a:rPr>
              <a:t>”</a:t>
            </a:r>
            <a:r>
              <a:rPr lang="ro-RO" sz="4000" dirty="0" err="1">
                <a:latin typeface="Comic Sans MS"/>
                <a:cs typeface="Comic Sans MS"/>
              </a:rPr>
              <a:t>Sensory</a:t>
            </a:r>
            <a:r>
              <a:rPr lang="ro-RO" sz="4000" dirty="0">
                <a:latin typeface="Comic Sans MS"/>
                <a:cs typeface="Comic Sans MS"/>
              </a:rPr>
              <a:t> processing is a term that refers to the way the nervous </a:t>
            </a:r>
            <a:r>
              <a:rPr lang="ro-RO" sz="4000" dirty="0" err="1">
                <a:latin typeface="Comic Sans MS"/>
                <a:cs typeface="Comic Sans MS"/>
              </a:rPr>
              <a:t>system</a:t>
            </a:r>
            <a:r>
              <a:rPr lang="ro-RO" sz="4000" dirty="0">
                <a:latin typeface="Comic Sans MS"/>
                <a:cs typeface="Comic Sans MS"/>
              </a:rPr>
              <a:t> </a:t>
            </a:r>
            <a:r>
              <a:rPr lang="ro-RO" sz="4000" dirty="0" err="1">
                <a:latin typeface="Comic Sans MS"/>
                <a:cs typeface="Comic Sans MS"/>
              </a:rPr>
              <a:t>receives</a:t>
            </a:r>
            <a:r>
              <a:rPr lang="ro-RO" sz="4000" dirty="0">
                <a:latin typeface="Comic Sans MS"/>
                <a:cs typeface="Comic Sans MS"/>
              </a:rPr>
              <a:t> </a:t>
            </a:r>
            <a:r>
              <a:rPr lang="ro-RO" sz="4000" dirty="0" err="1">
                <a:latin typeface="Comic Sans MS"/>
                <a:cs typeface="Comic Sans MS"/>
              </a:rPr>
              <a:t>sensory</a:t>
            </a:r>
            <a:r>
              <a:rPr lang="ro-RO" sz="4000" dirty="0">
                <a:latin typeface="Comic Sans MS"/>
                <a:cs typeface="Comic Sans MS"/>
              </a:rPr>
              <a:t> </a:t>
            </a:r>
            <a:r>
              <a:rPr lang="ro-RO" sz="4000" dirty="0" err="1">
                <a:latin typeface="Comic Sans MS"/>
                <a:cs typeface="Comic Sans MS"/>
              </a:rPr>
              <a:t>messages</a:t>
            </a:r>
            <a:r>
              <a:rPr lang="ro-RO" sz="4000" dirty="0">
                <a:latin typeface="Comic Sans MS"/>
                <a:cs typeface="Comic Sans MS"/>
              </a:rPr>
              <a:t> and turns them </a:t>
            </a:r>
            <a:r>
              <a:rPr lang="ro-RO" sz="4000" dirty="0" err="1">
                <a:latin typeface="Comic Sans MS"/>
                <a:cs typeface="Comic Sans MS"/>
              </a:rPr>
              <a:t>into</a:t>
            </a:r>
            <a:r>
              <a:rPr lang="ro-RO" sz="4000" dirty="0">
                <a:latin typeface="Comic Sans MS"/>
                <a:cs typeface="Comic Sans MS"/>
              </a:rPr>
              <a:t> </a:t>
            </a:r>
            <a:r>
              <a:rPr lang="ro-RO" sz="4000" dirty="0" err="1">
                <a:latin typeface="Comic Sans MS"/>
                <a:cs typeface="Comic Sans MS"/>
              </a:rPr>
              <a:t>responses</a:t>
            </a:r>
            <a:r>
              <a:rPr lang="ro-RO" sz="4000" dirty="0">
                <a:latin typeface="Comic Sans MS"/>
                <a:cs typeface="Comic Sans MS"/>
              </a:rPr>
              <a:t>."</a:t>
            </a:r>
          </a:p>
          <a:p>
            <a:pPr marL="0" indent="0">
              <a:lnSpc>
                <a:spcPct val="80000"/>
              </a:lnSpc>
              <a:spcBef>
                <a:spcPts val="7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4000" dirty="0">
              <a:latin typeface="Comic Sans MS"/>
              <a:cs typeface="Comic Sans MS"/>
            </a:endParaRPr>
          </a:p>
          <a:p>
            <a:pPr marL="0" indent="0">
              <a:lnSpc>
                <a:spcPct val="80000"/>
              </a:lnSpc>
              <a:spcBef>
                <a:spcPts val="7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latin typeface="Comic Sans MS"/>
                <a:cs typeface="Comic Sans MS"/>
              </a:rPr>
              <a:t>Reference: Miller, L. J. (2014). </a:t>
            </a:r>
            <a:r>
              <a:rPr lang="en-US" sz="2000" i="1" dirty="0">
                <a:latin typeface="Comic Sans MS"/>
                <a:cs typeface="Comic Sans MS"/>
              </a:rPr>
              <a:t>Sensational Kids. </a:t>
            </a:r>
            <a:r>
              <a:rPr lang="en-US" sz="2000" dirty="0">
                <a:latin typeface="Comic Sans MS" pitchFamily="66" charset="0"/>
              </a:rPr>
              <a:t>New York: </a:t>
            </a:r>
            <a:r>
              <a:rPr lang="en-US" sz="2000" dirty="0" err="1">
                <a:latin typeface="Comic Sans MS" pitchFamily="66" charset="0"/>
              </a:rPr>
              <a:t>Perigree</a:t>
            </a:r>
            <a:endParaRPr lang="en-US" sz="2000" i="1" dirty="0">
              <a:latin typeface="Comic Sans MS"/>
              <a:cs typeface="Comic Sans MS"/>
            </a:endParaRPr>
          </a:p>
          <a:p>
            <a:pPr marL="0" indent="0">
              <a:lnSpc>
                <a:spcPct val="80000"/>
              </a:lnSpc>
              <a:spcBef>
                <a:spcPts val="7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4000" dirty="0">
              <a:latin typeface="Chalkboard"/>
              <a:cs typeface="Chalkboard"/>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108.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xmlns="" val="2791320130"/>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52DA59-BC95-AC44-AFD7-D95B659C4EBC}"/>
              </a:ext>
            </a:extLst>
          </p:cNvPr>
          <p:cNvSpPr>
            <a:spLocks noGrp="1"/>
          </p:cNvSpPr>
          <p:nvPr>
            <p:ph type="title"/>
          </p:nvPr>
        </p:nvSpPr>
        <p:spPr/>
        <p:txBody>
          <a:bodyPr/>
          <a:lstStyle/>
          <a:p>
            <a:r>
              <a:rPr lang="en-US" dirty="0"/>
              <a:t>Strategies for Dyspraxia</a:t>
            </a:r>
          </a:p>
        </p:txBody>
      </p:sp>
      <p:sp>
        <p:nvSpPr>
          <p:cNvPr id="3" name="Content Placeholder 2">
            <a:extLst>
              <a:ext uri="{FF2B5EF4-FFF2-40B4-BE49-F238E27FC236}">
                <a16:creationId xmlns:a16="http://schemas.microsoft.com/office/drawing/2014/main" xmlns="" id="{24C2B97D-9701-624E-A29D-0ABBA0A51346}"/>
              </a:ext>
            </a:extLst>
          </p:cNvPr>
          <p:cNvSpPr>
            <a:spLocks noGrp="1"/>
          </p:cNvSpPr>
          <p:nvPr>
            <p:ph idx="1"/>
          </p:nvPr>
        </p:nvSpPr>
        <p:spPr/>
        <p:txBody>
          <a:bodyPr>
            <a:normAutofit fontScale="92500" lnSpcReduction="20000"/>
          </a:bodyPr>
          <a:lstStyle/>
          <a:p>
            <a:r>
              <a:rPr lang="en-US" dirty="0"/>
              <a:t>Engage in activities that involve tactile, proprioceptive and vestibular systems</a:t>
            </a:r>
          </a:p>
          <a:p>
            <a:r>
              <a:rPr lang="en-US" dirty="0"/>
              <a:t>Break down activities into smaller, more manageable steps to allow for success</a:t>
            </a:r>
          </a:p>
          <a:p>
            <a:r>
              <a:rPr lang="en-US" dirty="0"/>
              <a:t>Encourage novel play: obstacle courses, activities that require climbing under/over, through, on equipment, jungle gyms, swings, therapy balls, balance boards</a:t>
            </a:r>
          </a:p>
          <a:p>
            <a:r>
              <a:rPr lang="en-US" dirty="0"/>
              <a:t>Imitation games, such as Simon Says</a:t>
            </a:r>
          </a:p>
          <a:p>
            <a:r>
              <a:rPr lang="en-US" dirty="0"/>
              <a:t>Encourage games/activities that work on timing, speed and accuracy (kicking a ball, picking up objects while on a swing)</a:t>
            </a:r>
          </a:p>
          <a:p>
            <a:endParaRPr lang="en-US" dirty="0"/>
          </a:p>
        </p:txBody>
      </p:sp>
    </p:spTree>
    <p:extLst>
      <p:ext uri="{BB962C8B-B14F-4D97-AF65-F5344CB8AC3E}">
        <p14:creationId xmlns:p14="http://schemas.microsoft.com/office/powerpoint/2010/main" xmlns="" val="1396302169"/>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ln/>
        </p:spPr>
        <p:txBody>
          <a:bodyPr>
            <a:norm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latin typeface="Comic Sans MS"/>
                <a:cs typeface="Comic Sans MS"/>
              </a:rPr>
              <a:t>Activities for the Vestibular Sense</a:t>
            </a:r>
          </a:p>
        </p:txBody>
      </p:sp>
      <p:sp>
        <p:nvSpPr>
          <p:cNvPr id="23554" name="Rectangle 2"/>
          <p:cNvSpPr>
            <a:spLocks noGrp="1" noChangeArrowheads="1"/>
          </p:cNvSpPr>
          <p:nvPr>
            <p:ph idx="1"/>
          </p:nvPr>
        </p:nvSpPr>
        <p:spPr>
          <a:xfrm>
            <a:off x="457200" y="1600200"/>
            <a:ext cx="8229600" cy="4848225"/>
          </a:xfrm>
          <a:ln/>
        </p:spPr>
        <p:txBody>
          <a:bodyPr/>
          <a:lstStyle/>
          <a:p>
            <a:pPr marL="341313" indent="-341313">
              <a:lnSpc>
                <a:spcPct val="8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latin typeface="Comic Sans MS"/>
                <a:cs typeface="Comic Sans MS"/>
              </a:rPr>
              <a:t>Rocking (linear and rhythmic for calming; fast/rotary/stop and start for alerting)</a:t>
            </a:r>
          </a:p>
          <a:p>
            <a:pPr marL="341313" indent="-341313">
              <a:lnSpc>
                <a:spcPct val="8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latin typeface="Comic Sans MS"/>
                <a:cs typeface="Comic Sans MS"/>
              </a:rPr>
              <a:t>Swinging (slow and rhythmic for calming, fast and with quick stop/starts for alerting)</a:t>
            </a:r>
          </a:p>
          <a:p>
            <a:pPr marL="341313" indent="-341313">
              <a:lnSpc>
                <a:spcPct val="8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latin typeface="Comic Sans MS"/>
                <a:cs typeface="Comic Sans MS"/>
              </a:rPr>
              <a:t>Bouncing on a ball</a:t>
            </a:r>
          </a:p>
          <a:p>
            <a:pPr marL="341313" indent="-341313">
              <a:lnSpc>
                <a:spcPct val="8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latin typeface="Comic Sans MS"/>
                <a:cs typeface="Comic Sans MS"/>
              </a:rPr>
              <a:t>Jumping (on a trampoline, on a bed, or while holding on to adult’s hands)</a:t>
            </a:r>
          </a:p>
          <a:p>
            <a:pPr marL="341313" indent="-341313">
              <a:lnSpc>
                <a:spcPct val="8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latin typeface="Comic Sans MS"/>
                <a:cs typeface="Comic Sans MS"/>
              </a:rPr>
              <a:t>Sitting on floor facing another child or adult, holding hands and rocking back and forth (also good for proprioception as it involves pushing and pulling)</a:t>
            </a:r>
          </a:p>
          <a:p>
            <a:pPr marL="341313" indent="-341313">
              <a:lnSpc>
                <a:spcPct val="8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latin typeface="Comic Sans MS"/>
                <a:cs typeface="Comic Sans MS"/>
              </a:rPr>
              <a:t>Dancing </a:t>
            </a:r>
          </a:p>
          <a:p>
            <a:pPr marL="341313" indent="-341313">
              <a:lnSpc>
                <a:spcPct val="8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latin typeface="Comic Sans MS"/>
                <a:cs typeface="Comic Sans MS"/>
              </a:rPr>
              <a:t>Running games with fast stop/start activities</a:t>
            </a:r>
          </a:p>
          <a:p>
            <a:pPr marL="341313" indent="-341313">
              <a:lnSpc>
                <a:spcPct val="8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latin typeface="Comic Sans MS"/>
                <a:cs typeface="Comic Sans MS"/>
              </a:rPr>
              <a:t>“Pick up” games or “clean up” which requires child to lean forward/bend head</a:t>
            </a:r>
          </a:p>
          <a:p>
            <a:pPr marL="341313" indent="-341313">
              <a:lnSpc>
                <a:spcPct val="8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latin typeface="Comic Sans MS"/>
                <a:cs typeface="Comic Sans MS"/>
              </a:rPr>
              <a:t>For children in wheelchairs: spin w/c in circles (if child tolerates), do w/c races with stop/go.</a:t>
            </a:r>
          </a:p>
          <a:p>
            <a:pPr marL="341313" indent="-341313">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ro-RO" sz="2000" dirty="0">
              <a:latin typeface="Comic Sans MS"/>
              <a:cs typeface="Comic Sans M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457200" y="190500"/>
            <a:ext cx="8229600" cy="1312863"/>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latin typeface="Comic Sans MS"/>
                <a:cs typeface="Comic Sans MS"/>
              </a:rPr>
              <a:t>Activities for the Proprioceptive Sense</a:t>
            </a:r>
          </a:p>
        </p:txBody>
      </p:sp>
      <p:sp>
        <p:nvSpPr>
          <p:cNvPr id="24578" name="Rectangle 2"/>
          <p:cNvSpPr>
            <a:spLocks noGrp="1" noChangeArrowheads="1"/>
          </p:cNvSpPr>
          <p:nvPr>
            <p:ph idx="1"/>
          </p:nvPr>
        </p:nvSpPr>
        <p:spPr>
          <a:xfrm>
            <a:off x="457200" y="1600200"/>
            <a:ext cx="8229600" cy="4930775"/>
          </a:xfrm>
          <a:ln/>
        </p:spPr>
        <p:txBody>
          <a:bodyPr/>
          <a:lstStyle/>
          <a:p>
            <a:pPr marL="341313" indent="-341313">
              <a:lnSpc>
                <a:spcPct val="80000"/>
              </a:lnSpc>
              <a:spcBef>
                <a:spcPts val="4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dirty="0">
                <a:latin typeface="Comic Sans MS"/>
                <a:cs typeface="Comic Sans MS"/>
              </a:rPr>
              <a:t>Pushing/pulling games</a:t>
            </a:r>
          </a:p>
          <a:p>
            <a:pPr marL="341313" indent="-341313">
              <a:lnSpc>
                <a:spcPct val="80000"/>
              </a:lnSpc>
              <a:spcBef>
                <a:spcPts val="4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dirty="0">
                <a:latin typeface="Comic Sans MS"/>
                <a:cs typeface="Comic Sans MS"/>
              </a:rPr>
              <a:t>Playing tug-of-war (rope games)</a:t>
            </a:r>
          </a:p>
          <a:p>
            <a:pPr marL="341313" indent="-341313">
              <a:lnSpc>
                <a:spcPct val="80000"/>
              </a:lnSpc>
              <a:spcBef>
                <a:spcPts val="4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dirty="0">
                <a:latin typeface="Comic Sans MS"/>
                <a:cs typeface="Comic Sans MS"/>
              </a:rPr>
              <a:t>Climbing structures/playground equipment</a:t>
            </a:r>
          </a:p>
          <a:p>
            <a:pPr marL="341313" indent="-341313">
              <a:lnSpc>
                <a:spcPct val="80000"/>
              </a:lnSpc>
              <a:spcBef>
                <a:spcPts val="4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dirty="0">
                <a:latin typeface="Comic Sans MS"/>
                <a:cs typeface="Comic Sans MS"/>
              </a:rPr>
              <a:t>Heavy work activities (lifting, carrying, digging, cleaning table/windows, vacuuming, sweeping)</a:t>
            </a:r>
          </a:p>
          <a:p>
            <a:pPr marL="341313" indent="-341313">
              <a:lnSpc>
                <a:spcPct val="80000"/>
              </a:lnSpc>
              <a:spcBef>
                <a:spcPts val="4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dirty="0">
                <a:latin typeface="Comic Sans MS"/>
                <a:cs typeface="Comic Sans MS"/>
              </a:rPr>
              <a:t>Marching/stomping games</a:t>
            </a:r>
          </a:p>
          <a:p>
            <a:pPr marL="341313" indent="-341313">
              <a:lnSpc>
                <a:spcPct val="80000"/>
              </a:lnSpc>
              <a:spcBef>
                <a:spcPts val="4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dirty="0">
                <a:latin typeface="Comic Sans MS"/>
                <a:cs typeface="Comic Sans MS"/>
              </a:rPr>
              <a:t>Joint compressions </a:t>
            </a:r>
          </a:p>
          <a:p>
            <a:pPr marL="341313" indent="-341313">
              <a:lnSpc>
                <a:spcPct val="80000"/>
              </a:lnSpc>
              <a:spcBef>
                <a:spcPts val="4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dirty="0">
                <a:latin typeface="Comic Sans MS"/>
                <a:cs typeface="Comic Sans MS"/>
              </a:rPr>
              <a:t>Chew  on crunchy foods</a:t>
            </a:r>
          </a:p>
          <a:p>
            <a:pPr marL="341313" indent="-341313">
              <a:lnSpc>
                <a:spcPct val="80000"/>
              </a:lnSpc>
              <a:spcBef>
                <a:spcPts val="4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dirty="0">
                <a:latin typeface="Comic Sans MS"/>
                <a:cs typeface="Comic Sans MS"/>
              </a:rPr>
              <a:t>Wall push-ups, chair push-ups</a:t>
            </a:r>
          </a:p>
          <a:p>
            <a:pPr marL="341313" indent="-341313">
              <a:lnSpc>
                <a:spcPct val="80000"/>
              </a:lnSpc>
              <a:spcBef>
                <a:spcPts val="4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dirty="0">
                <a:latin typeface="Comic Sans MS"/>
                <a:cs typeface="Comic Sans MS"/>
              </a:rPr>
              <a:t>Tummy time on elbows (while watching TV, reading a book)</a:t>
            </a:r>
          </a:p>
          <a:p>
            <a:pPr marL="341313" indent="-341313">
              <a:lnSpc>
                <a:spcPct val="80000"/>
              </a:lnSpc>
              <a:spcBef>
                <a:spcPts val="4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dirty="0">
                <a:latin typeface="Comic Sans MS"/>
                <a:cs typeface="Comic Sans MS"/>
              </a:rPr>
              <a:t>“Animal walks”</a:t>
            </a:r>
          </a:p>
          <a:p>
            <a:pPr marL="341313" indent="-341313">
              <a:lnSpc>
                <a:spcPct val="80000"/>
              </a:lnSpc>
              <a:spcBef>
                <a:spcPts val="4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dirty="0">
                <a:latin typeface="Comic Sans MS"/>
                <a:cs typeface="Comic Sans MS"/>
              </a:rPr>
              <a:t>Jumping on bed or trampoline</a:t>
            </a:r>
          </a:p>
          <a:p>
            <a:pPr marL="341313" indent="-341313">
              <a:lnSpc>
                <a:spcPct val="80000"/>
              </a:lnSpc>
              <a:spcBef>
                <a:spcPts val="4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dirty="0">
                <a:latin typeface="Comic Sans MS"/>
                <a:cs typeface="Comic Sans MS"/>
              </a:rPr>
              <a:t>“Sandwich” games (“making a </a:t>
            </a:r>
            <a:r>
              <a:rPr lang="en-US" sz="1800" dirty="0" err="1">
                <a:latin typeface="Comic Sans MS"/>
                <a:cs typeface="Comic Sans MS"/>
              </a:rPr>
              <a:t>sarmale</a:t>
            </a:r>
            <a:r>
              <a:rPr lang="en-US" sz="1800" dirty="0">
                <a:latin typeface="Comic Sans MS"/>
                <a:cs typeface="Comic Sans MS"/>
              </a:rPr>
              <a:t>”), whole body compression activities (rolling exercise ball over the body)</a:t>
            </a:r>
          </a:p>
          <a:p>
            <a:pPr marL="341313" indent="-341313">
              <a:lnSpc>
                <a:spcPct val="80000"/>
              </a:lnSpc>
              <a:spcBef>
                <a:spcPts val="4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dirty="0">
                <a:latin typeface="Comic Sans MS"/>
                <a:cs typeface="Comic Sans MS"/>
              </a:rPr>
              <a:t>Crawling/pushing ball through a knit fabric tunnel</a:t>
            </a:r>
          </a:p>
          <a:p>
            <a:pPr marL="341313" indent="-341313">
              <a:lnSpc>
                <a:spcPct val="80000"/>
              </a:lnSpc>
              <a:spcBef>
                <a:spcPts val="4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dirty="0">
                <a:latin typeface="Comic Sans MS"/>
                <a:cs typeface="Comic Sans MS"/>
              </a:rPr>
              <a:t>Blanket rides</a:t>
            </a:r>
          </a:p>
          <a:p>
            <a:pPr marL="341313" indent="-341313">
              <a:lnSpc>
                <a:spcPct val="80000"/>
              </a:lnSpc>
              <a:spcBef>
                <a:spcPts val="4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dirty="0">
                <a:latin typeface="Comic Sans MS"/>
                <a:cs typeface="Comic Sans MS"/>
              </a:rPr>
              <a:t>Use weighted vests/blankets</a:t>
            </a:r>
          </a:p>
          <a:p>
            <a:pPr marL="341313" indent="-341313">
              <a:lnSpc>
                <a:spcPct val="80000"/>
              </a:lnSpc>
              <a:spcBef>
                <a:spcPts val="45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ro-RO" sz="1800" dirty="0">
              <a:latin typeface="Comic Sans MS"/>
              <a:cs typeface="Comic Sans M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549275" y="304800"/>
            <a:ext cx="8042276" cy="144780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latin typeface="Comic Sans MS"/>
                <a:cs typeface="Comic Sans MS"/>
              </a:rPr>
              <a:t>Activities for the Tactile Sense</a:t>
            </a:r>
          </a:p>
        </p:txBody>
      </p:sp>
      <p:sp>
        <p:nvSpPr>
          <p:cNvPr id="25602" name="Rectangle 2"/>
          <p:cNvSpPr>
            <a:spLocks noGrp="1" noChangeArrowheads="1"/>
          </p:cNvSpPr>
          <p:nvPr>
            <p:ph idx="1"/>
          </p:nvPr>
        </p:nvSpPr>
        <p:spPr>
          <a:xfrm>
            <a:off x="549275" y="2057400"/>
            <a:ext cx="8042276" cy="4572000"/>
          </a:xfrm>
          <a:ln/>
        </p:spPr>
        <p:txBody>
          <a:bodyPr>
            <a:normAutofit lnSpcReduction="10000"/>
          </a:bodyPr>
          <a:lstStyle/>
          <a:p>
            <a:pPr marL="341313" indent="-341313">
              <a:lnSpc>
                <a:spcPct val="8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latin typeface="Comic Sans MS"/>
                <a:cs typeface="Comic Sans MS"/>
              </a:rPr>
              <a:t>Lotion rubs (follow by joint compressions -proprioception)</a:t>
            </a:r>
          </a:p>
          <a:p>
            <a:pPr marL="341313" indent="-341313">
              <a:lnSpc>
                <a:spcPct val="8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latin typeface="Comic Sans MS"/>
                <a:cs typeface="Comic Sans MS"/>
              </a:rPr>
              <a:t>Deep pressure squeezes</a:t>
            </a:r>
          </a:p>
          <a:p>
            <a:pPr marL="341313" indent="-341313">
              <a:lnSpc>
                <a:spcPct val="8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latin typeface="Comic Sans MS"/>
                <a:cs typeface="Comic Sans MS"/>
              </a:rPr>
              <a:t>Rolling a large therapy ball down the child’s body</a:t>
            </a:r>
          </a:p>
          <a:p>
            <a:pPr marL="341313" indent="-341313">
              <a:lnSpc>
                <a:spcPct val="8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latin typeface="Comic Sans MS"/>
                <a:cs typeface="Comic Sans MS"/>
              </a:rPr>
              <a:t>Rolling/wrapping child in blanket</a:t>
            </a:r>
          </a:p>
          <a:p>
            <a:pPr marL="341313" indent="-341313">
              <a:lnSpc>
                <a:spcPct val="8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latin typeface="Comic Sans MS"/>
                <a:cs typeface="Comic Sans MS"/>
              </a:rPr>
              <a:t>Messy play with fingers/hands and feet</a:t>
            </a:r>
          </a:p>
          <a:p>
            <a:pPr marL="341313" indent="-341313">
              <a:lnSpc>
                <a:spcPct val="8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latin typeface="Comic Sans MS"/>
                <a:cs typeface="Comic Sans MS"/>
              </a:rPr>
              <a:t>Feely Bags (try with eyes closed if child is able)</a:t>
            </a:r>
          </a:p>
          <a:p>
            <a:pPr marL="341313" indent="-341313">
              <a:lnSpc>
                <a:spcPct val="8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latin typeface="Comic Sans MS"/>
                <a:cs typeface="Comic Sans MS"/>
              </a:rPr>
              <a:t>“Texture of the week” activities (smooth, rough, </a:t>
            </a:r>
          </a:p>
          <a:p>
            <a:pPr marL="341313" indent="-341313">
              <a:lnSpc>
                <a:spcPct val="8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latin typeface="Comic Sans MS"/>
                <a:cs typeface="Comic Sans MS"/>
              </a:rPr>
              <a:t>Tactile “walk”, walking on various textures</a:t>
            </a:r>
            <a:r>
              <a:rPr lang="en-US" sz="2000" b="1" dirty="0">
                <a:latin typeface="Comic Sans MS"/>
                <a:cs typeface="Comic Sans MS"/>
              </a:rPr>
              <a:t> </a:t>
            </a:r>
            <a:r>
              <a:rPr lang="en-US" sz="2000" dirty="0">
                <a:latin typeface="Comic Sans MS"/>
                <a:cs typeface="Comic Sans MS"/>
              </a:rPr>
              <a:t>and describing</a:t>
            </a:r>
          </a:p>
          <a:p>
            <a:pPr marL="341313" indent="-341313">
              <a:lnSpc>
                <a:spcPct val="8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latin typeface="Comic Sans MS"/>
                <a:cs typeface="Comic Sans MS"/>
              </a:rPr>
              <a:t>Trace numbers, letters, shapes on child’s hand or back and have him guess what you traced</a:t>
            </a:r>
          </a:p>
          <a:p>
            <a:pPr marL="341313" indent="-341313">
              <a:lnSpc>
                <a:spcPct val="8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latin typeface="Comic Sans MS"/>
                <a:cs typeface="Comic Sans MS"/>
              </a:rPr>
              <a:t>Bury objects in a container or dried rice or beans and have child reach in to find them (try with eyes closed if child is able)</a:t>
            </a:r>
          </a:p>
          <a:p>
            <a:pPr marL="341313" indent="-341313">
              <a:lnSpc>
                <a:spcPct val="8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latin typeface="Comic Sans MS"/>
                <a:cs typeface="Comic Sans MS"/>
              </a:rPr>
              <a:t>Drawing/writing in shaving cream, whipped cream. </a:t>
            </a:r>
            <a:r>
              <a:rPr lang="en-US" sz="2000" dirty="0" err="1">
                <a:latin typeface="Comic Sans MS"/>
                <a:cs typeface="Comic Sans MS"/>
              </a:rPr>
              <a:t>etc</a:t>
            </a:r>
            <a:endParaRPr lang="en-US" sz="2000" dirty="0">
              <a:latin typeface="Comic Sans MS"/>
              <a:cs typeface="Comic Sans MS"/>
            </a:endParaRPr>
          </a:p>
          <a:p>
            <a:pPr marL="341313" indent="-341313">
              <a:lnSpc>
                <a:spcPct val="8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latin typeface="Comic Sans MS"/>
                <a:cs typeface="Comic Sans MS"/>
              </a:rPr>
              <a:t>No-mess “messy” play: modifying tactile activities for children with tactile defensiveness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p:cNvSpPr>
            <a:spLocks noGrp="1" noChangeArrowheads="1"/>
          </p:cNvSpPr>
          <p:nvPr>
            <p:ph type="title"/>
          </p:nvPr>
        </p:nvSpPr>
        <p:spPr>
          <a:xfrm>
            <a:off x="549275" y="107576"/>
            <a:ext cx="8042276" cy="1111624"/>
          </a:xfrm>
        </p:spPr>
        <p:txBody>
          <a:bodyPr/>
          <a:lstStyle/>
          <a:p>
            <a:r>
              <a:rPr lang="en-US" dirty="0">
                <a:latin typeface="Comic Sans MS" pitchFamily="66" charset="0"/>
              </a:rPr>
              <a:t>References</a:t>
            </a:r>
          </a:p>
        </p:txBody>
      </p:sp>
      <p:sp>
        <p:nvSpPr>
          <p:cNvPr id="663555" name="Rectangle 3"/>
          <p:cNvSpPr>
            <a:spLocks noGrp="1" noChangeArrowheads="1"/>
          </p:cNvSpPr>
          <p:nvPr>
            <p:ph type="body" idx="1"/>
          </p:nvPr>
        </p:nvSpPr>
        <p:spPr/>
        <p:txBody>
          <a:bodyPr>
            <a:normAutofit fontScale="40000" lnSpcReduction="20000"/>
          </a:bodyPr>
          <a:lstStyle/>
          <a:p>
            <a:r>
              <a:rPr lang="en-US" sz="3200" dirty="0">
                <a:latin typeface="Comic Sans MS" pitchFamily="66" charset="0"/>
              </a:rPr>
              <a:t>Ayres, A.J. (2005). </a:t>
            </a:r>
            <a:r>
              <a:rPr lang="en-US" sz="3200" i="1" dirty="0">
                <a:latin typeface="Comic Sans MS" pitchFamily="66" charset="0"/>
              </a:rPr>
              <a:t>Sensory integration and the child, 25</a:t>
            </a:r>
            <a:r>
              <a:rPr lang="en-US" sz="3200" i="1" baseline="30000" dirty="0">
                <a:latin typeface="Comic Sans MS" pitchFamily="66" charset="0"/>
              </a:rPr>
              <a:t>th</a:t>
            </a:r>
            <a:r>
              <a:rPr lang="en-US" sz="3200" i="1" dirty="0">
                <a:latin typeface="Comic Sans MS" pitchFamily="66" charset="0"/>
              </a:rPr>
              <a:t> anniversary edition. </a:t>
            </a:r>
            <a:r>
              <a:rPr lang="en-US" sz="3200" dirty="0">
                <a:latin typeface="Comic Sans MS" pitchFamily="66" charset="0"/>
              </a:rPr>
              <a:t>Los Angeles, C.A.: Western Psychological Services.</a:t>
            </a:r>
          </a:p>
          <a:p>
            <a:r>
              <a:rPr lang="en-US" sz="3200" dirty="0">
                <a:latin typeface="Comic Sans MS" pitchFamily="66" charset="0"/>
              </a:rPr>
              <a:t>Blanche, E,I. and Pediatric Therapy Network. (2002). Observations Based on Sensory Integration Theory.</a:t>
            </a:r>
          </a:p>
          <a:p>
            <a:r>
              <a:rPr lang="en-US" sz="3200" dirty="0">
                <a:latin typeface="Comic Sans MS"/>
                <a:cs typeface="Comic Sans MS"/>
              </a:rPr>
              <a:t>Boundless. “Audition: Hearing, the Ear, and Sound Localization.” Boundless Psychology. Boundless, 20 Aug. 2015. Retrieved 23 Mar. 2016 from </a:t>
            </a:r>
            <a:r>
              <a:rPr lang="en-US" sz="3200" u="sng" dirty="0">
                <a:latin typeface="Comic Sans MS"/>
                <a:cs typeface="Comic Sans MS"/>
              </a:rPr>
              <a:t>https://</a:t>
            </a:r>
            <a:r>
              <a:rPr lang="en-US" sz="3200" u="sng" dirty="0" err="1">
                <a:latin typeface="Comic Sans MS"/>
                <a:cs typeface="Comic Sans MS"/>
              </a:rPr>
              <a:t>www.boundless.com</a:t>
            </a:r>
            <a:r>
              <a:rPr lang="en-US" sz="3200" u="sng" dirty="0">
                <a:latin typeface="Comic Sans MS"/>
                <a:cs typeface="Comic Sans MS"/>
              </a:rPr>
              <a:t>/psychology/textbooks/boundless-psychology-textbook/sensation-and-perception-5/sensory-processes-38/audition-hearing-the-ear-and-sound-localization-162-12697/</a:t>
            </a:r>
            <a:endParaRPr lang="en-US" sz="3200" dirty="0">
              <a:latin typeface="Comic Sans MS"/>
              <a:cs typeface="Comic Sans MS"/>
            </a:endParaRPr>
          </a:p>
          <a:p>
            <a:r>
              <a:rPr lang="en-US" sz="3200" dirty="0">
                <a:latin typeface="Comic Sans MS" pitchFamily="66" charset="0"/>
              </a:rPr>
              <a:t>Bundy, A.C., Lane, S., &amp; Murray, E.A., (</a:t>
            </a:r>
            <a:r>
              <a:rPr lang="en-US" sz="3200" dirty="0" err="1">
                <a:latin typeface="Comic Sans MS" pitchFamily="66" charset="0"/>
              </a:rPr>
              <a:t>Eds</a:t>
            </a:r>
            <a:r>
              <a:rPr lang="en-US" sz="3200" dirty="0">
                <a:latin typeface="Comic Sans MS" pitchFamily="66" charset="0"/>
              </a:rPr>
              <a:t>). (2002) </a:t>
            </a:r>
            <a:r>
              <a:rPr lang="en-US" sz="3200" i="1" dirty="0">
                <a:latin typeface="Comic Sans MS" pitchFamily="66" charset="0"/>
              </a:rPr>
              <a:t>Sensory Integration: Theory and Practice</a:t>
            </a:r>
            <a:r>
              <a:rPr lang="en-US" sz="3200" dirty="0">
                <a:latin typeface="Comic Sans MS" pitchFamily="66" charset="0"/>
              </a:rPr>
              <a:t> (2</a:t>
            </a:r>
            <a:r>
              <a:rPr lang="en-US" sz="3200" baseline="30000" dirty="0">
                <a:latin typeface="Comic Sans MS" pitchFamily="66" charset="0"/>
              </a:rPr>
              <a:t>nd</a:t>
            </a:r>
            <a:r>
              <a:rPr lang="en-US" sz="3200" dirty="0">
                <a:latin typeface="Comic Sans MS" pitchFamily="66" charset="0"/>
              </a:rPr>
              <a:t> </a:t>
            </a:r>
            <a:r>
              <a:rPr lang="en-US" sz="3200" dirty="0" err="1">
                <a:latin typeface="Comic Sans MS" pitchFamily="66" charset="0"/>
              </a:rPr>
              <a:t>ed</a:t>
            </a:r>
            <a:r>
              <a:rPr lang="en-US" sz="3200" dirty="0">
                <a:latin typeface="Comic Sans MS" pitchFamily="66" charset="0"/>
              </a:rPr>
              <a:t>). Philadelphia: F.A. Davis </a:t>
            </a:r>
          </a:p>
          <a:p>
            <a:r>
              <a:rPr lang="en-US" sz="3200" dirty="0" err="1">
                <a:latin typeface="Comic Sans MS" pitchFamily="66" charset="0"/>
              </a:rPr>
              <a:t>Kranowitz</a:t>
            </a:r>
            <a:r>
              <a:rPr lang="en-US" sz="3200" dirty="0">
                <a:latin typeface="Comic Sans MS" pitchFamily="66" charset="0"/>
              </a:rPr>
              <a:t>, C.S. (2003). </a:t>
            </a:r>
            <a:r>
              <a:rPr lang="en-US" sz="3200" i="1" dirty="0">
                <a:latin typeface="Comic Sans MS" pitchFamily="66" charset="0"/>
              </a:rPr>
              <a:t>The out-of-sync child has fun: Activities for children with sensory integration dysfunction. </a:t>
            </a:r>
            <a:r>
              <a:rPr lang="en-US" sz="3200" dirty="0">
                <a:latin typeface="Comic Sans MS" pitchFamily="66" charset="0"/>
              </a:rPr>
              <a:t>New York: </a:t>
            </a:r>
            <a:r>
              <a:rPr lang="en-US" sz="3200" dirty="0" err="1">
                <a:latin typeface="Comic Sans MS" pitchFamily="66" charset="0"/>
              </a:rPr>
              <a:t>Perigree</a:t>
            </a:r>
            <a:endParaRPr lang="en-US" sz="3200" dirty="0">
              <a:latin typeface="Comic Sans MS" pitchFamily="66" charset="0"/>
            </a:endParaRPr>
          </a:p>
          <a:p>
            <a:r>
              <a:rPr lang="en-US" sz="3200" dirty="0">
                <a:latin typeface="Comic Sans MS" pitchFamily="66" charset="0"/>
              </a:rPr>
              <a:t>Miller, L.J. (2014). </a:t>
            </a:r>
            <a:r>
              <a:rPr lang="en-US" sz="3200" i="1" dirty="0">
                <a:latin typeface="Comic Sans MS" pitchFamily="66" charset="0"/>
              </a:rPr>
              <a:t>Sensational kids. </a:t>
            </a:r>
            <a:r>
              <a:rPr lang="en-US" sz="3200" dirty="0">
                <a:latin typeface="Comic Sans MS" pitchFamily="66" charset="0"/>
              </a:rPr>
              <a:t>New York: </a:t>
            </a:r>
            <a:r>
              <a:rPr lang="en-US" sz="3200" dirty="0" err="1">
                <a:latin typeface="Comic Sans MS" pitchFamily="66" charset="0"/>
              </a:rPr>
              <a:t>Perigree</a:t>
            </a:r>
            <a:endParaRPr lang="en-US" sz="3200" dirty="0">
              <a:latin typeface="Comic Sans MS" pitchFamily="66" charset="0"/>
            </a:endParaRPr>
          </a:p>
          <a:p>
            <a:r>
              <a:rPr lang="en-US" sz="3200" dirty="0" err="1">
                <a:latin typeface="Comic Sans MS" pitchFamily="66" charset="0"/>
              </a:rPr>
              <a:t>Roley</a:t>
            </a:r>
            <a:r>
              <a:rPr lang="en-US" sz="3200" dirty="0">
                <a:latin typeface="Comic Sans MS" pitchFamily="66" charset="0"/>
              </a:rPr>
              <a:t>, S.S, Blanche, E.I, &amp; </a:t>
            </a:r>
            <a:r>
              <a:rPr lang="en-US" sz="3200" dirty="0" err="1">
                <a:latin typeface="Comic Sans MS" pitchFamily="66" charset="0"/>
              </a:rPr>
              <a:t>Schaaf</a:t>
            </a:r>
            <a:r>
              <a:rPr lang="en-US" sz="3200" dirty="0">
                <a:latin typeface="Comic Sans MS" pitchFamily="66" charset="0"/>
              </a:rPr>
              <a:t> R.C. (</a:t>
            </a:r>
            <a:r>
              <a:rPr lang="en-US" sz="3200" dirty="0" err="1">
                <a:latin typeface="Comic Sans MS" pitchFamily="66" charset="0"/>
              </a:rPr>
              <a:t>Eds</a:t>
            </a:r>
            <a:r>
              <a:rPr lang="en-US" sz="3200" dirty="0">
                <a:latin typeface="Comic Sans MS" pitchFamily="66" charset="0"/>
              </a:rPr>
              <a:t>). (2001). Understanding the nature of sensory integration with diverse populations. Austin, TX: pro-</a:t>
            </a:r>
            <a:r>
              <a:rPr lang="en-US" sz="3200" dirty="0" err="1">
                <a:latin typeface="Comic Sans MS" pitchFamily="66" charset="0"/>
              </a:rPr>
              <a:t>ed</a:t>
            </a:r>
            <a:endParaRPr lang="en-US" sz="3200" dirty="0">
              <a:latin typeface="Comic Sans MS" pitchFamily="66" charset="0"/>
            </a:endParaRPr>
          </a:p>
          <a:p>
            <a:pPr marL="0" indent="0">
              <a:buNone/>
            </a:pPr>
            <a:endParaRPr lang="en-US" dirty="0">
              <a:latin typeface="Comic Sans MS" pitchFamily="66" charset="0"/>
            </a:endParaRPr>
          </a:p>
        </p:txBody>
      </p:sp>
    </p:spTree>
    <p:extLst>
      <p:ext uri="{BB962C8B-B14F-4D97-AF65-F5344CB8AC3E}">
        <p14:creationId xmlns:p14="http://schemas.microsoft.com/office/powerpoint/2010/main" xmlns="" val="170792299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nsory pic.gi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04800" y="304800"/>
            <a:ext cx="8382000" cy="6400799"/>
          </a:xfrm>
          <a:prstGeom prst="rect">
            <a:avLst/>
          </a:prstGeom>
        </p:spPr>
      </p:pic>
    </p:spTree>
    <p:extLst>
      <p:ext uri="{BB962C8B-B14F-4D97-AF65-F5344CB8AC3E}">
        <p14:creationId xmlns:p14="http://schemas.microsoft.com/office/powerpoint/2010/main" xmlns="" val="3615599358"/>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cs typeface="Comic Sans MS"/>
              </a:rPr>
              <a:t>Effective Sensory Processing Promotes:</a:t>
            </a:r>
          </a:p>
        </p:txBody>
      </p:sp>
      <p:sp>
        <p:nvSpPr>
          <p:cNvPr id="4" name="Content Placeholder 3"/>
          <p:cNvSpPr>
            <a:spLocks noGrp="1"/>
          </p:cNvSpPr>
          <p:nvPr>
            <p:ph idx="1"/>
          </p:nvPr>
        </p:nvSpPr>
        <p:spPr>
          <a:xfrm>
            <a:off x="549275" y="1828799"/>
            <a:ext cx="8042276" cy="4114801"/>
          </a:xfrm>
        </p:spPr>
        <p:txBody>
          <a:bodyPr/>
          <a:lstStyle/>
          <a:p>
            <a:pPr>
              <a:buFont typeface="Wingdings" charset="2"/>
              <a:buChar char="v"/>
            </a:pPr>
            <a:r>
              <a:rPr lang="en-US" dirty="0">
                <a:latin typeface="Comic Sans MS"/>
                <a:cs typeface="Comic Sans MS"/>
              </a:rPr>
              <a:t>Self-Regulation/Level of Alertness</a:t>
            </a:r>
          </a:p>
          <a:p>
            <a:pPr>
              <a:buFont typeface="Wingdings" charset="2"/>
              <a:buChar char="v"/>
            </a:pPr>
            <a:r>
              <a:rPr lang="en-US" dirty="0">
                <a:latin typeface="Comic Sans MS"/>
                <a:cs typeface="Comic Sans MS"/>
              </a:rPr>
              <a:t>Development of Motor Skills</a:t>
            </a:r>
          </a:p>
          <a:p>
            <a:pPr>
              <a:buFont typeface="Wingdings" charset="2"/>
              <a:buChar char="v"/>
            </a:pPr>
            <a:r>
              <a:rPr lang="en-US" dirty="0">
                <a:latin typeface="Comic Sans MS"/>
                <a:cs typeface="Comic Sans MS"/>
              </a:rPr>
              <a:t>Communication</a:t>
            </a:r>
          </a:p>
          <a:p>
            <a:pPr>
              <a:buFont typeface="Wingdings" charset="2"/>
              <a:buChar char="v"/>
            </a:pPr>
            <a:r>
              <a:rPr lang="en-US" dirty="0">
                <a:latin typeface="Comic Sans MS"/>
                <a:cs typeface="Comic Sans MS"/>
              </a:rPr>
              <a:t>Social Participation</a:t>
            </a:r>
          </a:p>
          <a:p>
            <a:pPr>
              <a:buFont typeface="Wingdings" charset="2"/>
              <a:buChar char="v"/>
            </a:pPr>
            <a:r>
              <a:rPr lang="en-US" dirty="0">
                <a:latin typeface="Comic Sans MS"/>
                <a:cs typeface="Comic Sans MS"/>
              </a:rPr>
              <a:t>Purposeful Interaction with the Environment</a:t>
            </a:r>
          </a:p>
          <a:p>
            <a:pPr>
              <a:buFont typeface="Wingdings" charset="2"/>
              <a:buChar char="v"/>
            </a:pPr>
            <a:r>
              <a:rPr lang="en-US" dirty="0">
                <a:latin typeface="Comic Sans MS"/>
                <a:cs typeface="Comic Sans MS"/>
              </a:rPr>
              <a:t>Cognitive Development</a:t>
            </a:r>
          </a:p>
          <a:p>
            <a:pPr>
              <a:buFont typeface="Wingdings" charset="2"/>
              <a:buChar char="v"/>
            </a:pPr>
            <a:endParaRPr lang="en-US" dirty="0">
              <a:latin typeface="Comic Sans MS"/>
              <a:cs typeface="Comic Sans MS"/>
            </a:endParaRPr>
          </a:p>
        </p:txBody>
      </p:sp>
    </p:spTree>
    <p:extLst>
      <p:ext uri="{BB962C8B-B14F-4D97-AF65-F5344CB8AC3E}">
        <p14:creationId xmlns:p14="http://schemas.microsoft.com/office/powerpoint/2010/main" xmlns="" val="1274738193"/>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0" y="533400"/>
            <a:ext cx="4231945" cy="914400"/>
          </a:xfrm>
          <a:ln/>
        </p:spPr>
        <p:txBody>
          <a:bodyPr>
            <a:normAutofit fontScale="90000"/>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latin typeface="Comic Sans MS"/>
                <a:cs typeface="Comic Sans MS"/>
              </a:rPr>
              <a:t>Sensory Systems: The Basic 5</a:t>
            </a:r>
          </a:p>
        </p:txBody>
      </p:sp>
      <p:sp>
        <p:nvSpPr>
          <p:cNvPr id="5122" name="Rectangle 2"/>
          <p:cNvSpPr>
            <a:spLocks noGrp="1" noChangeArrowheads="1"/>
          </p:cNvSpPr>
          <p:nvPr>
            <p:ph type="body" sz="half" idx="2"/>
          </p:nvPr>
        </p:nvSpPr>
        <p:spPr>
          <a:xfrm>
            <a:off x="228600" y="1752600"/>
            <a:ext cx="4079545" cy="3720152"/>
          </a:xfrm>
          <a:ln/>
        </p:spPr>
        <p:txBody>
          <a:bodyPr>
            <a:normAutofit fontScale="92500" lnSpcReduction="20000"/>
          </a:bodyPr>
          <a:lstStyle/>
          <a:p>
            <a:pPr marL="115887" indent="-457200" algn="l">
              <a:buFont typeface="Wingdings" charset="2"/>
              <a:buChar char="v"/>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800" b="1" dirty="0">
                <a:latin typeface="Comic Sans MS"/>
                <a:cs typeface="Comic Sans MS"/>
              </a:rPr>
              <a:t>Seeing </a:t>
            </a:r>
            <a:r>
              <a:rPr lang="en-US" sz="2800" dirty="0">
                <a:latin typeface="Comic Sans MS"/>
                <a:cs typeface="Comic Sans MS"/>
              </a:rPr>
              <a:t>(visual system)</a:t>
            </a:r>
          </a:p>
          <a:p>
            <a:pPr marL="115887" indent="-457200" algn="l">
              <a:buFont typeface="Wingdings" charset="2"/>
              <a:buChar char="v"/>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800" b="1" dirty="0">
                <a:latin typeface="Comic Sans MS"/>
                <a:cs typeface="Comic Sans MS"/>
              </a:rPr>
              <a:t>Hearing</a:t>
            </a:r>
            <a:r>
              <a:rPr lang="en-US" sz="2800" dirty="0">
                <a:latin typeface="Comic Sans MS"/>
                <a:cs typeface="Comic Sans MS"/>
              </a:rPr>
              <a:t> (auditory system)</a:t>
            </a:r>
          </a:p>
          <a:p>
            <a:pPr marL="115887" indent="-457200" algn="l">
              <a:buFont typeface="Wingdings" charset="2"/>
              <a:buChar char="v"/>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800" b="1" dirty="0">
                <a:latin typeface="Comic Sans MS"/>
                <a:cs typeface="Comic Sans MS"/>
              </a:rPr>
              <a:t>Tasting</a:t>
            </a:r>
            <a:r>
              <a:rPr lang="en-US" sz="2800" dirty="0">
                <a:latin typeface="Comic Sans MS"/>
                <a:cs typeface="Comic Sans MS"/>
              </a:rPr>
              <a:t> (gustatory system)</a:t>
            </a:r>
          </a:p>
          <a:p>
            <a:pPr marL="115887" indent="-457200" algn="l">
              <a:buFont typeface="Wingdings" charset="2"/>
              <a:buChar char="v"/>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800" b="1" dirty="0">
                <a:latin typeface="Comic Sans MS"/>
                <a:cs typeface="Comic Sans MS"/>
              </a:rPr>
              <a:t>Smelling</a:t>
            </a:r>
            <a:r>
              <a:rPr lang="en-US" sz="2800" dirty="0">
                <a:latin typeface="Comic Sans MS"/>
                <a:cs typeface="Comic Sans MS"/>
              </a:rPr>
              <a:t> (olfactory system)</a:t>
            </a:r>
          </a:p>
          <a:p>
            <a:pPr marL="115887" indent="-457200" algn="l">
              <a:buFont typeface="Wingdings" charset="2"/>
              <a:buChar char="v"/>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800" b="1" dirty="0">
                <a:latin typeface="Comic Sans MS"/>
                <a:cs typeface="Comic Sans MS"/>
              </a:rPr>
              <a:t>Touching</a:t>
            </a:r>
            <a:r>
              <a:rPr lang="en-US" sz="2800" dirty="0">
                <a:latin typeface="Comic Sans MS"/>
                <a:cs typeface="Comic Sans MS"/>
              </a:rPr>
              <a:t> (tactile system)</a:t>
            </a:r>
          </a:p>
          <a:p>
            <a:pPr indent="-341313" algn="l">
              <a:buFont typeface="Wingdings" charset="2"/>
              <a:buChar char="v"/>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ro-RO" dirty="0"/>
          </a:p>
        </p:txBody>
      </p:sp>
      <p:pic>
        <p:nvPicPr>
          <p:cNvPr id="6" name="Picture Placeholder 5" descr="sensory 5 pics.jpg"/>
          <p:cNvPicPr>
            <a:picLocks noGrp="1" noChangeAspect="1"/>
          </p:cNvPicPr>
          <p:nvPr>
            <p:ph type="pic" idx="1"/>
          </p:nvPr>
        </p:nvPicPr>
        <p:blipFill>
          <a:blip r:embed="rId3">
            <a:extLst>
              <a:ext uri="{28A0092B-C50C-407E-A947-70E740481C1C}">
                <a14:useLocalDpi xmlns:a14="http://schemas.microsoft.com/office/drawing/2010/main" xmlns="" val="0"/>
              </a:ext>
            </a:extLst>
          </a:blip>
          <a:srcRect l="7015" r="7015"/>
          <a:stretch>
            <a:fillRect/>
          </a:stretch>
        </p:blipFill>
        <p:spPr>
          <a:xfrm>
            <a:off x="3937000" y="304800"/>
            <a:ext cx="5181600" cy="5622925"/>
          </a:xfr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7200" y="914400"/>
            <a:ext cx="8229600" cy="838200"/>
          </a:xfrm>
          <a:ln/>
        </p:spPr>
        <p:txBody>
          <a:bodyPr>
            <a:norm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latin typeface="Comic Sans MS"/>
                <a:cs typeface="Comic Sans MS"/>
              </a:rPr>
              <a:t>Our “Hidden Senses”</a:t>
            </a:r>
          </a:p>
        </p:txBody>
      </p:sp>
      <p:sp>
        <p:nvSpPr>
          <p:cNvPr id="6146" name="Rectangle 2"/>
          <p:cNvSpPr>
            <a:spLocks noGrp="1" noChangeArrowheads="1"/>
          </p:cNvSpPr>
          <p:nvPr>
            <p:ph idx="1"/>
          </p:nvPr>
        </p:nvSpPr>
        <p:spPr>
          <a:xfrm>
            <a:off x="457200" y="2133600"/>
            <a:ext cx="8229600" cy="3992563"/>
          </a:xfrm>
          <a:ln/>
        </p:spPr>
        <p:txBody>
          <a:bodyPr>
            <a:normAutofit/>
          </a:bodyPr>
          <a:lstStyle/>
          <a:p>
            <a:pPr marL="465137" indent="-457200">
              <a:buFont typeface="Wingdings" charset="2"/>
              <a:buChar char="v"/>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3200" b="1" dirty="0">
                <a:latin typeface="Comic Sans MS"/>
                <a:cs typeface="Comic Sans MS"/>
              </a:rPr>
              <a:t>Proprioception </a:t>
            </a:r>
            <a:r>
              <a:rPr lang="en-US" sz="3200" dirty="0">
                <a:latin typeface="Comic Sans MS"/>
                <a:cs typeface="Comic Sans MS"/>
              </a:rPr>
              <a:t>(sense of body position and movement)</a:t>
            </a:r>
          </a:p>
          <a:p>
            <a:pPr marL="465137" indent="-457200">
              <a:buFont typeface="Wingdings" charset="2"/>
              <a:buChar char="v"/>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3200" b="1" dirty="0">
                <a:latin typeface="Comic Sans MS"/>
                <a:cs typeface="Comic Sans MS"/>
              </a:rPr>
              <a:t>Vestibular</a:t>
            </a:r>
            <a:r>
              <a:rPr lang="en-US" sz="3200" dirty="0">
                <a:latin typeface="Comic Sans MS"/>
                <a:cs typeface="Comic Sans MS"/>
              </a:rPr>
              <a:t> (sense of movement in space)</a:t>
            </a:r>
          </a:p>
          <a:p>
            <a:pPr indent="-341313">
              <a:buFont typeface="Arial" charset="0"/>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ro-RO"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924" y="259976"/>
            <a:ext cx="8042276" cy="1721224"/>
          </a:xfrm>
        </p:spPr>
        <p:txBody>
          <a:bodyPr/>
          <a:lstStyle/>
          <a:p>
            <a:r>
              <a:rPr lang="en-US" dirty="0"/>
              <a:t>Sensory Systems: Building a Strong Foundation</a:t>
            </a:r>
          </a:p>
        </p:txBody>
      </p:sp>
      <p:pic>
        <p:nvPicPr>
          <p:cNvPr id="4" name="Content Placeholder 3" descr="pyramid.png"/>
          <p:cNvPicPr>
            <a:picLocks noGrp="1" noChangeAspect="1"/>
          </p:cNvPicPr>
          <p:nvPr>
            <p:ph idx="1"/>
          </p:nvPr>
        </p:nvPicPr>
        <p:blipFill>
          <a:blip r:embed="rId2">
            <a:duotone>
              <a:schemeClr val="accent1">
                <a:shade val="45000"/>
                <a:satMod val="135000"/>
              </a:schemeClr>
              <a:prstClr val="white"/>
            </a:duotone>
            <a:extLst>
              <a:ext uri="{28A0092B-C50C-407E-A947-70E740481C1C}">
                <a14:useLocalDpi xmlns:a14="http://schemas.microsoft.com/office/drawing/2010/main" xmlns="" val="0"/>
              </a:ext>
            </a:extLst>
          </a:blip>
          <a:srcRect l="-19038" r="-19038"/>
          <a:stretch>
            <a:fillRect/>
          </a:stretch>
        </p:blipFill>
        <p:spPr>
          <a:xfrm>
            <a:off x="457200" y="1981200"/>
            <a:ext cx="8001000" cy="4267200"/>
          </a:xfrm>
        </p:spPr>
      </p:pic>
    </p:spTree>
    <p:extLst>
      <p:ext uri="{BB962C8B-B14F-4D97-AF65-F5344CB8AC3E}">
        <p14:creationId xmlns:p14="http://schemas.microsoft.com/office/powerpoint/2010/main" xmlns="" val="3183439618"/>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nsory integration house.gif"/>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a:off x="127000" y="0"/>
            <a:ext cx="8880863" cy="6858000"/>
          </a:xfrm>
          <a:prstGeom prst="rect">
            <a:avLst/>
          </a:prstGeom>
        </p:spPr>
      </p:pic>
    </p:spTree>
    <p:extLst>
      <p:ext uri="{BB962C8B-B14F-4D97-AF65-F5344CB8AC3E}">
        <p14:creationId xmlns:p14="http://schemas.microsoft.com/office/powerpoint/2010/main" xmlns="" val="4159761024"/>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a:xfrm>
            <a:off x="549275" y="107576"/>
            <a:ext cx="8042276" cy="1035424"/>
          </a:xfrm>
        </p:spPr>
        <p:txBody>
          <a:bodyPr/>
          <a:lstStyle/>
          <a:p>
            <a:r>
              <a:rPr lang="en-US" dirty="0">
                <a:latin typeface="Comic Sans MS" pitchFamily="66" charset="0"/>
              </a:rPr>
              <a:t>Visual Sense</a:t>
            </a:r>
          </a:p>
        </p:txBody>
      </p:sp>
      <p:sp>
        <p:nvSpPr>
          <p:cNvPr id="601091" name="Rectangle 3"/>
          <p:cNvSpPr>
            <a:spLocks noGrp="1" noChangeArrowheads="1"/>
          </p:cNvSpPr>
          <p:nvPr>
            <p:ph type="body" idx="1"/>
          </p:nvPr>
        </p:nvSpPr>
        <p:spPr/>
        <p:txBody>
          <a:bodyPr>
            <a:normAutofit lnSpcReduction="10000"/>
          </a:bodyPr>
          <a:lstStyle/>
          <a:p>
            <a:pPr>
              <a:buFont typeface="Wingdings" charset="2"/>
              <a:buChar char="v"/>
            </a:pPr>
            <a:r>
              <a:rPr lang="en-US" sz="2800" dirty="0">
                <a:latin typeface="Comic Sans MS" pitchFamily="66" charset="0"/>
                <a:cs typeface="Times New Roman" charset="0"/>
              </a:rPr>
              <a:t>Vision is the process of gathering, analyzing, storing, and responding to light information.</a:t>
            </a:r>
          </a:p>
          <a:p>
            <a:pPr marL="0" indent="0">
              <a:buNone/>
            </a:pPr>
            <a:endParaRPr lang="en-US" sz="2800" dirty="0">
              <a:latin typeface="Comic Sans MS" pitchFamily="66" charset="0"/>
              <a:cs typeface="Times New Roman" charset="0"/>
            </a:endParaRPr>
          </a:p>
          <a:p>
            <a:pPr lvl="1">
              <a:buFont typeface="Wingdings" charset="2"/>
              <a:buChar char="v"/>
            </a:pPr>
            <a:r>
              <a:rPr lang="en-US" sz="2400" dirty="0">
                <a:latin typeface="Comic Sans MS" pitchFamily="66" charset="0"/>
                <a:cs typeface="Times New Roman" charset="0"/>
              </a:rPr>
              <a:t>Vision includes visual acuity (seeing), coordination of the two eyes, focusing, eye movement control, and visual perceptual skills</a:t>
            </a:r>
            <a:r>
              <a:rPr lang="en-US" sz="2400" dirty="0">
                <a:latin typeface="Comic Sans MS" pitchFamily="66" charset="0"/>
                <a:cs typeface="Arial" charset="0"/>
              </a:rPr>
              <a:t>.</a:t>
            </a:r>
          </a:p>
          <a:p>
            <a:pPr marL="349250" lvl="1" indent="0">
              <a:buNone/>
            </a:pPr>
            <a:endParaRPr lang="en-US" sz="2400" dirty="0">
              <a:latin typeface="Comic Sans MS" pitchFamily="66" charset="0"/>
              <a:cs typeface="Arial" charset="0"/>
            </a:endParaRPr>
          </a:p>
          <a:p>
            <a:pPr lvl="1">
              <a:buFont typeface="Wingdings" charset="2"/>
              <a:buChar char="v"/>
            </a:pPr>
            <a:r>
              <a:rPr lang="en-US" sz="2400" dirty="0">
                <a:latin typeface="Comic Sans MS" pitchFamily="66" charset="0"/>
                <a:cs typeface="Arial" charset="0"/>
              </a:rPr>
              <a:t>When we use our eyes, we are developing visual maps, which we use with our body maps to figure out how to move around successfully.</a:t>
            </a:r>
          </a:p>
        </p:txBody>
      </p:sp>
      <p:pic>
        <p:nvPicPr>
          <p:cNvPr id="601093" name="Picture 5" descr="C:\Documents and Settings\HP_Owner\Application Data\Microsoft\Media Catalog\Downloaded Clips\cl5f\j0238189.wmf"/>
          <p:cNvPicPr>
            <a:picLocks noChangeAspect="1" noChangeArrowheads="1"/>
          </p:cNvPicPr>
          <p:nvPr/>
        </p:nvPicPr>
        <p:blipFill>
          <a:blip r:embed="rId3"/>
          <a:srcRect/>
          <a:stretch>
            <a:fillRect/>
          </a:stretch>
        </p:blipFill>
        <p:spPr bwMode="auto">
          <a:xfrm>
            <a:off x="838200" y="609600"/>
            <a:ext cx="1446213" cy="914400"/>
          </a:xfrm>
          <a:prstGeom prst="rect">
            <a:avLst/>
          </a:prstGeom>
          <a:noFill/>
        </p:spPr>
      </p:pic>
    </p:spTree>
    <p:extLst>
      <p:ext uri="{BB962C8B-B14F-4D97-AF65-F5344CB8AC3E}">
        <p14:creationId xmlns:p14="http://schemas.microsoft.com/office/powerpoint/2010/main" xmlns="" val="2759757963"/>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a:xfrm>
            <a:off x="228600" y="304800"/>
            <a:ext cx="9109076" cy="838200"/>
          </a:xfrm>
        </p:spPr>
        <p:txBody>
          <a:bodyPr/>
          <a:lstStyle/>
          <a:p>
            <a:pPr algn="l"/>
            <a:r>
              <a:rPr lang="en-US" sz="4000" dirty="0">
                <a:latin typeface="Comic Sans MS" pitchFamily="66" charset="0"/>
              </a:rPr>
              <a:t>Taste Sense (Gustatory)</a:t>
            </a:r>
          </a:p>
        </p:txBody>
      </p:sp>
      <p:sp>
        <p:nvSpPr>
          <p:cNvPr id="599043" name="Rectangle 3"/>
          <p:cNvSpPr>
            <a:spLocks noGrp="1" noChangeArrowheads="1"/>
          </p:cNvSpPr>
          <p:nvPr>
            <p:ph type="body" idx="1"/>
          </p:nvPr>
        </p:nvSpPr>
        <p:spPr>
          <a:xfrm>
            <a:off x="549275" y="2209800"/>
            <a:ext cx="8042276" cy="4190999"/>
          </a:xfrm>
        </p:spPr>
        <p:txBody>
          <a:bodyPr>
            <a:normAutofit lnSpcReduction="10000"/>
          </a:bodyPr>
          <a:lstStyle/>
          <a:p>
            <a:pPr>
              <a:buFont typeface="Wingdings" charset="2"/>
              <a:buChar char="v"/>
            </a:pPr>
            <a:r>
              <a:rPr lang="en-US" sz="2200" dirty="0">
                <a:latin typeface="Comic Sans MS"/>
                <a:cs typeface="Comic Sans MS"/>
              </a:rPr>
              <a:t>Taste is the sensation produced when a substance in the mouth reacts chemically with receptors of taste buds. </a:t>
            </a:r>
          </a:p>
          <a:p>
            <a:pPr>
              <a:buFont typeface="Wingdings" charset="2"/>
              <a:buChar char="v"/>
            </a:pPr>
            <a:r>
              <a:rPr lang="en-US" sz="2200" dirty="0">
                <a:latin typeface="Comic Sans MS"/>
                <a:cs typeface="Comic Sans MS"/>
              </a:rPr>
              <a:t>2000 and 5000 taste buds are located on the back and front of the tongue.</a:t>
            </a:r>
          </a:p>
          <a:p>
            <a:pPr>
              <a:buFont typeface="Wingdings" charset="2"/>
              <a:buChar char="v"/>
            </a:pPr>
            <a:r>
              <a:rPr lang="en-US" sz="2200" dirty="0">
                <a:latin typeface="Comic Sans MS"/>
                <a:cs typeface="Comic Sans MS"/>
              </a:rPr>
              <a:t>5 basic tastes: sweet, sour, bitter, salty, umami.</a:t>
            </a:r>
          </a:p>
          <a:p>
            <a:pPr marL="349250" lvl="1" indent="-349250">
              <a:spcBef>
                <a:spcPts val="2000"/>
              </a:spcBef>
              <a:buClr>
                <a:schemeClr val="accent1">
                  <a:lumMod val="60000"/>
                  <a:lumOff val="40000"/>
                </a:schemeClr>
              </a:buClr>
              <a:buFont typeface="Wingdings" charset="2"/>
              <a:buChar char="Ø"/>
            </a:pPr>
            <a:r>
              <a:rPr lang="en-US" dirty="0">
                <a:latin typeface="Comic Sans MS"/>
                <a:cs typeface="Comic Sans MS"/>
              </a:rPr>
              <a:t>In general the gustatory system does not work alone. While eating, our somatosensory system is giving us information about consistency, texture and temperature of the food. The olfactory system is also needed to distinguish the flavor.</a:t>
            </a:r>
          </a:p>
          <a:p>
            <a:endParaRPr lang="en-US" sz="2200" dirty="0">
              <a:latin typeface="Comic Sans MS"/>
              <a:cs typeface="Comic Sans MS"/>
            </a:endParaRPr>
          </a:p>
        </p:txBody>
      </p:sp>
      <p:pic>
        <p:nvPicPr>
          <p:cNvPr id="2" name="Picture 1" descr="taste-buds.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400800" y="228600"/>
            <a:ext cx="2743200" cy="1676400"/>
          </a:xfrm>
          <a:prstGeom prst="rect">
            <a:avLst/>
          </a:prstGeom>
        </p:spPr>
      </p:pic>
    </p:spTree>
    <p:extLst>
      <p:ext uri="{BB962C8B-B14F-4D97-AF65-F5344CB8AC3E}">
        <p14:creationId xmlns:p14="http://schemas.microsoft.com/office/powerpoint/2010/main" xmlns="" val="1989239766"/>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p:txBody>
          <a:bodyPr/>
          <a:lstStyle/>
          <a:p>
            <a:r>
              <a:rPr lang="en-US">
                <a:latin typeface="Comic Sans MS" pitchFamily="66" charset="0"/>
              </a:rPr>
              <a:t>Sound Sense (Auditory)</a:t>
            </a:r>
          </a:p>
        </p:txBody>
      </p:sp>
      <p:sp>
        <p:nvSpPr>
          <p:cNvPr id="603139" name="Rectangle 3"/>
          <p:cNvSpPr>
            <a:spLocks noGrp="1" noChangeArrowheads="1"/>
          </p:cNvSpPr>
          <p:nvPr>
            <p:ph type="body" idx="1"/>
          </p:nvPr>
        </p:nvSpPr>
        <p:spPr/>
        <p:txBody>
          <a:bodyPr>
            <a:normAutofit fontScale="77500" lnSpcReduction="20000"/>
          </a:bodyPr>
          <a:lstStyle/>
          <a:p>
            <a:pPr marL="0" indent="0">
              <a:buNone/>
            </a:pPr>
            <a:endParaRPr lang="en-US" sz="1800" dirty="0"/>
          </a:p>
          <a:p>
            <a:pPr>
              <a:buFont typeface="Wingdings" charset="2"/>
              <a:buChar char="v"/>
            </a:pPr>
            <a:r>
              <a:rPr lang="en-US" sz="3400" dirty="0">
                <a:latin typeface="Comic Sans MS"/>
                <a:cs typeface="Comic Sans MS"/>
              </a:rPr>
              <a:t>“The human sense of hearing is attributed to the auditory system, which uses the ear to collect, amplify, and transduce sound waves into electrical impulses that allow the brain to perceive and localize sounds.” (Boundless, 2015)</a:t>
            </a:r>
          </a:p>
          <a:p>
            <a:pPr>
              <a:buFont typeface="Wingdings" charset="2"/>
              <a:buChar char="v"/>
            </a:pPr>
            <a:r>
              <a:rPr lang="en-US" sz="3400" dirty="0">
                <a:latin typeface="Comic Sans MS" pitchFamily="66" charset="0"/>
                <a:cs typeface="Times New Roman" charset="0"/>
              </a:rPr>
              <a:t>We collect sound memories that allow us to distinguish what an object is or who a person is by sound alone.</a:t>
            </a:r>
          </a:p>
          <a:p>
            <a:pPr>
              <a:buFont typeface="Wingdings" charset="2"/>
              <a:buChar char="v"/>
            </a:pPr>
            <a:r>
              <a:rPr lang="en-US" sz="3400" dirty="0">
                <a:latin typeface="Comic Sans MS" pitchFamily="66" charset="0"/>
                <a:cs typeface="Times New Roman" charset="0"/>
              </a:rPr>
              <a:t>Sound travels across distances and we learn to associate sound with distance.</a:t>
            </a:r>
            <a:r>
              <a:rPr lang="en-US" sz="3400" dirty="0">
                <a:latin typeface="Comic Sans MS" pitchFamily="66" charset="0"/>
                <a:cs typeface="Arial" charset="0"/>
              </a:rPr>
              <a:t>  </a:t>
            </a:r>
          </a:p>
        </p:txBody>
      </p:sp>
      <p:pic>
        <p:nvPicPr>
          <p:cNvPr id="603140" name="Picture 4" descr="C:\Documents and Settings\HP_Owner\Application Data\Microsoft\Media Catalog\Downloaded Clips\cl5f\j0238192.wmf"/>
          <p:cNvPicPr>
            <a:picLocks noChangeAspect="1" noChangeArrowheads="1"/>
          </p:cNvPicPr>
          <p:nvPr/>
        </p:nvPicPr>
        <p:blipFill>
          <a:blip r:embed="rId3"/>
          <a:srcRect/>
          <a:stretch>
            <a:fillRect/>
          </a:stretch>
        </p:blipFill>
        <p:spPr bwMode="auto">
          <a:xfrm>
            <a:off x="8001000" y="457200"/>
            <a:ext cx="944562" cy="1447800"/>
          </a:xfrm>
          <a:prstGeom prst="rect">
            <a:avLst/>
          </a:prstGeom>
          <a:noFill/>
        </p:spPr>
      </p:pic>
    </p:spTree>
    <p:extLst>
      <p:ext uri="{BB962C8B-B14F-4D97-AF65-F5344CB8AC3E}">
        <p14:creationId xmlns:p14="http://schemas.microsoft.com/office/powerpoint/2010/main" xmlns="" val="3913699539"/>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111624"/>
          </a:xfrm>
        </p:spPr>
        <p:txBody>
          <a:bodyPr/>
          <a:lstStyle/>
          <a:p>
            <a:r>
              <a:rPr lang="en-US" dirty="0">
                <a:cs typeface="Comic Sans MS"/>
              </a:rPr>
              <a:t>Course</a:t>
            </a:r>
            <a:r>
              <a:rPr lang="en-US" dirty="0">
                <a:latin typeface="Comic Sans MS"/>
                <a:cs typeface="Comic Sans MS"/>
              </a:rPr>
              <a:t> </a:t>
            </a:r>
            <a:r>
              <a:rPr lang="en-US" dirty="0">
                <a:cs typeface="Comic Sans MS"/>
              </a:rPr>
              <a:t>Objectives</a:t>
            </a:r>
          </a:p>
        </p:txBody>
      </p:sp>
      <p:sp>
        <p:nvSpPr>
          <p:cNvPr id="3" name="Content Placeholder 2"/>
          <p:cNvSpPr>
            <a:spLocks noGrp="1"/>
          </p:cNvSpPr>
          <p:nvPr>
            <p:ph idx="1"/>
          </p:nvPr>
        </p:nvSpPr>
        <p:spPr>
          <a:xfrm>
            <a:off x="549275" y="1444532"/>
            <a:ext cx="8042276" cy="4956267"/>
          </a:xfrm>
        </p:spPr>
        <p:txBody>
          <a:bodyPr>
            <a:normAutofit fontScale="70000" lnSpcReduction="20000"/>
          </a:bodyPr>
          <a:lstStyle/>
          <a:p>
            <a:pPr lvl="0"/>
            <a:r>
              <a:rPr lang="ro-RO" sz="2900" b="1" dirty="0" err="1"/>
              <a:t>To</a:t>
            </a:r>
            <a:r>
              <a:rPr lang="ro-RO" sz="2900" b="1" dirty="0"/>
              <a:t> </a:t>
            </a:r>
            <a:r>
              <a:rPr lang="ro-RO" sz="2900" b="1" dirty="0" err="1"/>
              <a:t>understand</a:t>
            </a:r>
            <a:r>
              <a:rPr lang="ro-RO" sz="2900" b="1" dirty="0"/>
              <a:t> </a:t>
            </a:r>
            <a:r>
              <a:rPr lang="ro-RO" sz="2900" b="1" dirty="0" err="1"/>
              <a:t>the</a:t>
            </a:r>
            <a:r>
              <a:rPr lang="ro-RO" sz="2900" b="1" dirty="0"/>
              <a:t> basic concept of </a:t>
            </a:r>
            <a:r>
              <a:rPr lang="ro-RO" sz="2900" b="1" dirty="0" err="1"/>
              <a:t>sensory</a:t>
            </a:r>
            <a:r>
              <a:rPr lang="ro-RO" sz="2900" b="1" dirty="0"/>
              <a:t> </a:t>
            </a:r>
            <a:r>
              <a:rPr lang="ro-RO" sz="2900" b="1" dirty="0" err="1"/>
              <a:t>integration</a:t>
            </a:r>
            <a:r>
              <a:rPr lang="ro-RO" sz="2900" b="1" dirty="0"/>
              <a:t> as a </a:t>
            </a:r>
            <a:r>
              <a:rPr lang="ro-RO" sz="2900" b="1" dirty="0" err="1"/>
              <a:t>theory</a:t>
            </a:r>
            <a:endParaRPr lang="en-US" sz="2900" dirty="0"/>
          </a:p>
          <a:p>
            <a:pPr lvl="0"/>
            <a:r>
              <a:rPr lang="ro-RO" sz="2900" b="1" dirty="0" err="1"/>
              <a:t>To</a:t>
            </a:r>
            <a:r>
              <a:rPr lang="ro-RO" sz="2900" b="1" dirty="0"/>
              <a:t> </a:t>
            </a:r>
            <a:r>
              <a:rPr lang="ro-RO" sz="2900" b="1" dirty="0" err="1"/>
              <a:t>describe</a:t>
            </a:r>
            <a:r>
              <a:rPr lang="ro-RO" sz="2900" b="1" dirty="0"/>
              <a:t> </a:t>
            </a:r>
            <a:r>
              <a:rPr lang="ro-RO" sz="2900" b="1" dirty="0" err="1"/>
              <a:t>typical</a:t>
            </a:r>
            <a:r>
              <a:rPr lang="ro-RO" sz="2900" b="1" dirty="0"/>
              <a:t> </a:t>
            </a:r>
            <a:r>
              <a:rPr lang="ro-RO" sz="2900" b="1" dirty="0" err="1"/>
              <a:t>functioning</a:t>
            </a:r>
            <a:r>
              <a:rPr lang="ro-RO" sz="2900" b="1" dirty="0"/>
              <a:t> of </a:t>
            </a:r>
            <a:r>
              <a:rPr lang="ro-RO" sz="2900" b="1" dirty="0" err="1"/>
              <a:t>our</a:t>
            </a:r>
            <a:r>
              <a:rPr lang="ro-RO" sz="2900" b="1" dirty="0"/>
              <a:t> </a:t>
            </a:r>
            <a:r>
              <a:rPr lang="ro-RO" sz="2900" b="1" dirty="0" err="1"/>
              <a:t>sensory</a:t>
            </a:r>
            <a:r>
              <a:rPr lang="ro-RO" sz="2900" b="1" dirty="0"/>
              <a:t> </a:t>
            </a:r>
            <a:r>
              <a:rPr lang="ro-RO" sz="2900" b="1" dirty="0" err="1"/>
              <a:t>systems</a:t>
            </a:r>
            <a:endParaRPr lang="en-US" sz="2900" dirty="0"/>
          </a:p>
          <a:p>
            <a:pPr lvl="0"/>
            <a:r>
              <a:rPr lang="ro-RO" sz="2900" b="1" dirty="0" err="1"/>
              <a:t>To</a:t>
            </a:r>
            <a:r>
              <a:rPr lang="ro-RO" sz="2900" b="1" dirty="0"/>
              <a:t> </a:t>
            </a:r>
            <a:r>
              <a:rPr lang="ro-RO" sz="2900" b="1" dirty="0" err="1"/>
              <a:t>understand</a:t>
            </a:r>
            <a:r>
              <a:rPr lang="ro-RO" sz="2900" b="1" dirty="0"/>
              <a:t> </a:t>
            </a:r>
            <a:r>
              <a:rPr lang="ro-RO" sz="2900" b="1" dirty="0" err="1"/>
              <a:t>the</a:t>
            </a:r>
            <a:r>
              <a:rPr lang="ro-RO" sz="2900" b="1" dirty="0"/>
              <a:t> </a:t>
            </a:r>
            <a:r>
              <a:rPr lang="ro-RO" sz="2900" b="1" dirty="0" err="1"/>
              <a:t>difference</a:t>
            </a:r>
            <a:r>
              <a:rPr lang="ro-RO" sz="2900" b="1" dirty="0"/>
              <a:t> </a:t>
            </a:r>
            <a:r>
              <a:rPr lang="ro-RO" sz="2900" b="1" dirty="0" err="1"/>
              <a:t>between</a:t>
            </a:r>
            <a:r>
              <a:rPr lang="ro-RO" sz="2900" b="1" dirty="0"/>
              <a:t> </a:t>
            </a:r>
            <a:r>
              <a:rPr lang="ro-RO" sz="2900" b="1" dirty="0" err="1"/>
              <a:t>sensory</a:t>
            </a:r>
            <a:r>
              <a:rPr lang="ro-RO" sz="2900" b="1" dirty="0"/>
              <a:t> </a:t>
            </a:r>
            <a:r>
              <a:rPr lang="ro-RO" sz="2900" b="1" dirty="0" err="1"/>
              <a:t>preferences</a:t>
            </a:r>
            <a:r>
              <a:rPr lang="ro-RO" sz="2900" b="1" dirty="0"/>
              <a:t> </a:t>
            </a:r>
            <a:r>
              <a:rPr lang="ro-RO" sz="2900" b="1" dirty="0" err="1"/>
              <a:t>and</a:t>
            </a:r>
            <a:r>
              <a:rPr lang="ro-RO" sz="2900" b="1" dirty="0"/>
              <a:t> </a:t>
            </a:r>
            <a:r>
              <a:rPr lang="ro-RO" sz="2900" b="1" dirty="0" err="1"/>
              <a:t>sensory</a:t>
            </a:r>
            <a:r>
              <a:rPr lang="ro-RO" sz="2900" b="1" dirty="0"/>
              <a:t> </a:t>
            </a:r>
            <a:r>
              <a:rPr lang="ro-RO" sz="2900" b="1" dirty="0" err="1"/>
              <a:t>processing</a:t>
            </a:r>
            <a:r>
              <a:rPr lang="ro-RO" sz="2900" b="1" dirty="0"/>
              <a:t> </a:t>
            </a:r>
            <a:r>
              <a:rPr lang="ro-RO" sz="2900" b="1" dirty="0" err="1"/>
              <a:t>disorder</a:t>
            </a:r>
            <a:r>
              <a:rPr lang="ro-RO" sz="2900" b="1" dirty="0"/>
              <a:t> (SPD)</a:t>
            </a:r>
            <a:endParaRPr lang="en-US" sz="2900" dirty="0"/>
          </a:p>
          <a:p>
            <a:pPr lvl="0"/>
            <a:r>
              <a:rPr lang="ro-RO" sz="2900" b="1" dirty="0" err="1"/>
              <a:t>To</a:t>
            </a:r>
            <a:r>
              <a:rPr lang="ro-RO" sz="2900" b="1" dirty="0"/>
              <a:t> </a:t>
            </a:r>
            <a:r>
              <a:rPr lang="ro-RO" sz="2900" b="1" dirty="0" err="1"/>
              <a:t>understand</a:t>
            </a:r>
            <a:r>
              <a:rPr lang="ro-RO" sz="2900" b="1" dirty="0"/>
              <a:t> </a:t>
            </a:r>
            <a:r>
              <a:rPr lang="ro-RO" sz="2900" b="1" dirty="0" err="1"/>
              <a:t>the</a:t>
            </a:r>
            <a:r>
              <a:rPr lang="ro-RO" sz="2900" b="1" dirty="0"/>
              <a:t> </a:t>
            </a:r>
            <a:r>
              <a:rPr lang="ro-RO" sz="2900" b="1" dirty="0" err="1"/>
              <a:t>terminology</a:t>
            </a:r>
            <a:r>
              <a:rPr lang="ro-RO" sz="2900" b="1" dirty="0"/>
              <a:t> </a:t>
            </a:r>
            <a:r>
              <a:rPr lang="ro-RO" sz="2900" b="1" dirty="0" err="1"/>
              <a:t>used</a:t>
            </a:r>
            <a:r>
              <a:rPr lang="ro-RO" sz="2900" b="1" dirty="0"/>
              <a:t> in </a:t>
            </a:r>
            <a:r>
              <a:rPr lang="ro-RO" sz="2900" b="1" dirty="0" err="1"/>
              <a:t>discussing</a:t>
            </a:r>
            <a:r>
              <a:rPr lang="ro-RO" sz="2900" b="1" dirty="0"/>
              <a:t> SPD/SI</a:t>
            </a:r>
            <a:endParaRPr lang="en-US" sz="2900" dirty="0"/>
          </a:p>
          <a:p>
            <a:pPr lvl="0"/>
            <a:r>
              <a:rPr lang="ro-RO" sz="2900" b="1" dirty="0" err="1"/>
              <a:t>To</a:t>
            </a:r>
            <a:r>
              <a:rPr lang="ro-RO" sz="2900" b="1" dirty="0"/>
              <a:t> </a:t>
            </a:r>
            <a:r>
              <a:rPr lang="ro-RO" sz="2900" b="1" dirty="0" err="1"/>
              <a:t>develop</a:t>
            </a:r>
            <a:r>
              <a:rPr lang="ro-RO" sz="2900" b="1" dirty="0"/>
              <a:t> a basic </a:t>
            </a:r>
            <a:r>
              <a:rPr lang="ro-RO" sz="2900" b="1" dirty="0" err="1"/>
              <a:t>understanding</a:t>
            </a:r>
            <a:r>
              <a:rPr lang="ro-RO" sz="2900" b="1" dirty="0"/>
              <a:t> of </a:t>
            </a:r>
            <a:r>
              <a:rPr lang="ro-RO" sz="2900" b="1" dirty="0" err="1"/>
              <a:t>sensory</a:t>
            </a:r>
            <a:r>
              <a:rPr lang="ro-RO" sz="2900" b="1" dirty="0"/>
              <a:t> </a:t>
            </a:r>
            <a:r>
              <a:rPr lang="ro-RO" sz="2900" b="1" dirty="0" err="1"/>
              <a:t>processing</a:t>
            </a:r>
            <a:r>
              <a:rPr lang="ro-RO" sz="2900" b="1" dirty="0"/>
              <a:t> </a:t>
            </a:r>
            <a:r>
              <a:rPr lang="ro-RO" sz="2900" b="1" dirty="0" err="1"/>
              <a:t>disorders</a:t>
            </a:r>
            <a:r>
              <a:rPr lang="ro-RO" sz="2900" b="1" dirty="0"/>
              <a:t> </a:t>
            </a:r>
            <a:r>
              <a:rPr lang="ro-RO" sz="2900" b="1" dirty="0" err="1"/>
              <a:t>and</a:t>
            </a:r>
            <a:r>
              <a:rPr lang="ro-RO" sz="2900" b="1" dirty="0"/>
              <a:t> </a:t>
            </a:r>
            <a:r>
              <a:rPr lang="ro-RO" sz="2900" b="1" dirty="0" err="1"/>
              <a:t>how</a:t>
            </a:r>
            <a:r>
              <a:rPr lang="ro-RO" sz="2900" b="1" dirty="0"/>
              <a:t> </a:t>
            </a:r>
            <a:r>
              <a:rPr lang="ro-RO" sz="2900" b="1" dirty="0" err="1"/>
              <a:t>these</a:t>
            </a:r>
            <a:r>
              <a:rPr lang="ro-RO" sz="2900" b="1" dirty="0"/>
              <a:t> </a:t>
            </a:r>
            <a:r>
              <a:rPr lang="ro-RO" sz="2900" b="1" dirty="0" err="1"/>
              <a:t>disorders</a:t>
            </a:r>
            <a:r>
              <a:rPr lang="ro-RO" sz="2900" b="1" dirty="0"/>
              <a:t> impact </a:t>
            </a:r>
            <a:r>
              <a:rPr lang="ro-RO" sz="2900" b="1" dirty="0" err="1"/>
              <a:t>learning</a:t>
            </a:r>
            <a:r>
              <a:rPr lang="ro-RO" sz="2900" b="1" dirty="0"/>
              <a:t>, </a:t>
            </a:r>
            <a:r>
              <a:rPr lang="ro-RO" sz="2900" b="1" dirty="0" err="1"/>
              <a:t>participation</a:t>
            </a:r>
            <a:r>
              <a:rPr lang="ro-RO" sz="2900" b="1" dirty="0"/>
              <a:t> </a:t>
            </a:r>
            <a:r>
              <a:rPr lang="ro-RO" sz="2900" b="1" dirty="0" err="1"/>
              <a:t>and</a:t>
            </a:r>
            <a:r>
              <a:rPr lang="ro-RO" sz="2900" b="1" dirty="0"/>
              <a:t> </a:t>
            </a:r>
            <a:r>
              <a:rPr lang="ro-RO" sz="2900" b="1" dirty="0" err="1"/>
              <a:t>behavior</a:t>
            </a:r>
            <a:endParaRPr lang="en-US" sz="2900" dirty="0"/>
          </a:p>
          <a:p>
            <a:pPr lvl="0"/>
            <a:r>
              <a:rPr lang="ro-RO" sz="2900" b="1" dirty="0" err="1"/>
              <a:t>To</a:t>
            </a:r>
            <a:r>
              <a:rPr lang="ro-RO" sz="2900" b="1" dirty="0"/>
              <a:t> </a:t>
            </a:r>
            <a:r>
              <a:rPr lang="ro-RO" sz="2900" b="1" dirty="0" err="1"/>
              <a:t>understand</a:t>
            </a:r>
            <a:r>
              <a:rPr lang="ro-RO" sz="2900" b="1" dirty="0"/>
              <a:t> </a:t>
            </a:r>
            <a:r>
              <a:rPr lang="ro-RO" sz="2900" b="1" dirty="0" err="1"/>
              <a:t>the</a:t>
            </a:r>
            <a:r>
              <a:rPr lang="ro-RO" sz="2900" b="1" dirty="0"/>
              <a:t> role of </a:t>
            </a:r>
            <a:r>
              <a:rPr lang="ro-RO" sz="2900" b="1" dirty="0" err="1"/>
              <a:t>sensory</a:t>
            </a:r>
            <a:r>
              <a:rPr lang="ro-RO" sz="2900" b="1" dirty="0"/>
              <a:t> </a:t>
            </a:r>
            <a:r>
              <a:rPr lang="ro-RO" sz="2900" b="1" dirty="0" err="1"/>
              <a:t>integration</a:t>
            </a:r>
            <a:r>
              <a:rPr lang="ro-RO" sz="2900" b="1" dirty="0"/>
              <a:t> </a:t>
            </a:r>
            <a:r>
              <a:rPr lang="ro-RO" sz="2900" b="1" dirty="0" err="1"/>
              <a:t>therapy</a:t>
            </a:r>
            <a:r>
              <a:rPr lang="ro-RO" sz="2900" b="1" dirty="0"/>
              <a:t> for </a:t>
            </a:r>
            <a:r>
              <a:rPr lang="ro-RO" sz="2900" b="1" dirty="0" err="1"/>
              <a:t>children</a:t>
            </a:r>
            <a:r>
              <a:rPr lang="ro-RO" sz="2900" b="1" dirty="0"/>
              <a:t> </a:t>
            </a:r>
            <a:r>
              <a:rPr lang="ro-RO" sz="2900" b="1" dirty="0" err="1"/>
              <a:t>with</a:t>
            </a:r>
            <a:r>
              <a:rPr lang="ro-RO" sz="2900" b="1" dirty="0"/>
              <a:t> SPD</a:t>
            </a:r>
            <a:endParaRPr lang="en-US" sz="2900" dirty="0"/>
          </a:p>
          <a:p>
            <a:pPr lvl="0"/>
            <a:r>
              <a:rPr lang="ro-RO" sz="2900" b="1" dirty="0" err="1"/>
              <a:t>To</a:t>
            </a:r>
            <a:r>
              <a:rPr lang="ro-RO" sz="2900" b="1" dirty="0"/>
              <a:t> </a:t>
            </a:r>
            <a:r>
              <a:rPr lang="ro-RO" sz="2900" b="1" dirty="0" err="1"/>
              <a:t>identify</a:t>
            </a:r>
            <a:r>
              <a:rPr lang="ro-RO" sz="2900" b="1" dirty="0"/>
              <a:t> </a:t>
            </a:r>
            <a:r>
              <a:rPr lang="ro-RO" sz="2900" b="1" dirty="0" err="1"/>
              <a:t>sensory</a:t>
            </a:r>
            <a:r>
              <a:rPr lang="ro-RO" sz="2900" b="1" dirty="0"/>
              <a:t> </a:t>
            </a:r>
            <a:r>
              <a:rPr lang="ro-RO" sz="2900" b="1" dirty="0" err="1"/>
              <a:t>strategies</a:t>
            </a:r>
            <a:r>
              <a:rPr lang="ro-RO" sz="2900" b="1" dirty="0"/>
              <a:t> </a:t>
            </a:r>
            <a:r>
              <a:rPr lang="ro-RO" sz="2900" b="1" dirty="0" err="1"/>
              <a:t>that</a:t>
            </a:r>
            <a:r>
              <a:rPr lang="ro-RO" sz="2900" b="1" dirty="0"/>
              <a:t> </a:t>
            </a:r>
            <a:r>
              <a:rPr lang="ro-RO" sz="2900" b="1" dirty="0" err="1"/>
              <a:t>can</a:t>
            </a:r>
            <a:r>
              <a:rPr lang="ro-RO" sz="2900" b="1" dirty="0"/>
              <a:t> </a:t>
            </a:r>
            <a:r>
              <a:rPr lang="ro-RO" sz="2900" b="1" dirty="0" err="1"/>
              <a:t>be</a:t>
            </a:r>
            <a:r>
              <a:rPr lang="ro-RO" sz="2900" b="1" dirty="0"/>
              <a:t> </a:t>
            </a:r>
            <a:r>
              <a:rPr lang="ro-RO" sz="2900" b="1" dirty="0" err="1"/>
              <a:t>support</a:t>
            </a:r>
            <a:r>
              <a:rPr lang="ro-RO" sz="2900" b="1" dirty="0"/>
              <a:t> a </a:t>
            </a:r>
            <a:r>
              <a:rPr lang="ro-RO" sz="2900" b="1" dirty="0" err="1"/>
              <a:t>child</a:t>
            </a:r>
            <a:r>
              <a:rPr lang="ro-RO" sz="2900" b="1" dirty="0"/>
              <a:t> </a:t>
            </a:r>
            <a:r>
              <a:rPr lang="ro-RO" sz="2900" b="1" dirty="0" err="1"/>
              <a:t>with</a:t>
            </a:r>
            <a:r>
              <a:rPr lang="ro-RO" sz="2900" b="1" dirty="0"/>
              <a:t> SPD </a:t>
            </a:r>
            <a:endParaRPr lang="en-US" sz="2900" dirty="0"/>
          </a:p>
          <a:p>
            <a:pPr marL="0" indent="0">
              <a:buNone/>
            </a:pPr>
            <a:endParaRPr lang="en-US" dirty="0"/>
          </a:p>
        </p:txBody>
      </p:sp>
    </p:spTree>
    <p:extLst>
      <p:ext uri="{BB962C8B-B14F-4D97-AF65-F5344CB8AC3E}">
        <p14:creationId xmlns:p14="http://schemas.microsoft.com/office/powerpoint/2010/main" xmlns="" val="3129698953"/>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a:xfrm>
            <a:off x="1447801" y="107576"/>
            <a:ext cx="7143750" cy="1035424"/>
          </a:xfrm>
        </p:spPr>
        <p:txBody>
          <a:bodyPr/>
          <a:lstStyle/>
          <a:p>
            <a:r>
              <a:rPr lang="en-US" dirty="0">
                <a:latin typeface="Comic Sans MS" pitchFamily="66" charset="0"/>
              </a:rPr>
              <a:t>Smell Sense (Olfactory)</a:t>
            </a:r>
          </a:p>
        </p:txBody>
      </p:sp>
      <p:sp>
        <p:nvSpPr>
          <p:cNvPr id="605187" name="Rectangle 3"/>
          <p:cNvSpPr>
            <a:spLocks noGrp="1" noChangeArrowheads="1"/>
          </p:cNvSpPr>
          <p:nvPr>
            <p:ph type="body" idx="1"/>
          </p:nvPr>
        </p:nvSpPr>
        <p:spPr>
          <a:xfrm>
            <a:off x="533400" y="1752600"/>
            <a:ext cx="8042276" cy="4343400"/>
          </a:xfrm>
        </p:spPr>
        <p:txBody>
          <a:bodyPr>
            <a:noAutofit/>
          </a:bodyPr>
          <a:lstStyle/>
          <a:p>
            <a:pPr>
              <a:buFont typeface="Wingdings" charset="2"/>
              <a:buChar char="v"/>
            </a:pPr>
            <a:r>
              <a:rPr lang="en-US" dirty="0">
                <a:latin typeface="Comic Sans MS" pitchFamily="66" charset="0"/>
                <a:cs typeface="Times New Roman" charset="0"/>
              </a:rPr>
              <a:t>Your sense of smell processes odors and can distinguish between thousands of scents.</a:t>
            </a:r>
          </a:p>
          <a:p>
            <a:pPr>
              <a:buFont typeface="Wingdings" charset="2"/>
              <a:buChar char="v"/>
            </a:pPr>
            <a:r>
              <a:rPr lang="en-US" sz="2400" dirty="0">
                <a:latin typeface="Comic Sans MS" pitchFamily="66" charset="0"/>
                <a:cs typeface="Times New Roman" charset="0"/>
              </a:rPr>
              <a:t>Olfactory information travels not only to the limbic system (which governs emotions, behaviors, and memory storage) but also to the brain's cortex, where conscious thought occurs.</a:t>
            </a:r>
          </a:p>
          <a:p>
            <a:pPr>
              <a:buFont typeface="Wingdings" charset="2"/>
              <a:buChar char="v"/>
            </a:pPr>
            <a:r>
              <a:rPr lang="en-US" sz="2400" dirty="0">
                <a:latin typeface="Comic Sans MS" pitchFamily="66" charset="0"/>
                <a:cs typeface="Times New Roman" charset="0"/>
              </a:rPr>
              <a:t>It combines with taste information in the brain to create the sensation of flavor.</a:t>
            </a:r>
            <a:r>
              <a:rPr lang="en-US" sz="2400" dirty="0">
                <a:latin typeface="Comic Sans MS" pitchFamily="66" charset="0"/>
                <a:cs typeface="Arial" charset="0"/>
              </a:rPr>
              <a:t>  </a:t>
            </a:r>
          </a:p>
        </p:txBody>
      </p:sp>
      <p:pic>
        <p:nvPicPr>
          <p:cNvPr id="605189" name="Picture 5"/>
          <p:cNvPicPr>
            <a:picLocks noChangeAspect="1" noChangeArrowheads="1"/>
          </p:cNvPicPr>
          <p:nvPr/>
        </p:nvPicPr>
        <p:blipFill>
          <a:blip r:embed="rId3"/>
          <a:srcRect/>
          <a:stretch>
            <a:fillRect/>
          </a:stretch>
        </p:blipFill>
        <p:spPr bwMode="auto">
          <a:xfrm>
            <a:off x="381000" y="304800"/>
            <a:ext cx="1143000" cy="1371600"/>
          </a:xfrm>
          <a:prstGeom prst="rect">
            <a:avLst/>
          </a:prstGeom>
          <a:noFill/>
          <a:ln w="9525">
            <a:noFill/>
            <a:miter lim="800000"/>
            <a:headEnd/>
            <a:tailEnd/>
          </a:ln>
          <a:effectLst/>
        </p:spPr>
      </p:pic>
    </p:spTree>
    <p:extLst>
      <p:ext uri="{BB962C8B-B14F-4D97-AF65-F5344CB8AC3E}">
        <p14:creationId xmlns:p14="http://schemas.microsoft.com/office/powerpoint/2010/main" xmlns="" val="2128079695"/>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p:cNvSpPr>
            <a:spLocks noGrp="1" noChangeArrowheads="1"/>
          </p:cNvSpPr>
          <p:nvPr>
            <p:ph type="title"/>
          </p:nvPr>
        </p:nvSpPr>
        <p:spPr>
          <a:xfrm>
            <a:off x="549275" y="304800"/>
            <a:ext cx="8042276" cy="685800"/>
          </a:xfrm>
        </p:spPr>
        <p:txBody>
          <a:bodyPr/>
          <a:lstStyle/>
          <a:p>
            <a:r>
              <a:rPr lang="en-US" dirty="0">
                <a:latin typeface="Comic Sans MS" pitchFamily="66" charset="0"/>
              </a:rPr>
              <a:t>Touch Sense (Tactile)</a:t>
            </a:r>
          </a:p>
        </p:txBody>
      </p:sp>
      <p:sp>
        <p:nvSpPr>
          <p:cNvPr id="596995" name="Rectangle 3"/>
          <p:cNvSpPr>
            <a:spLocks noGrp="1" noChangeArrowheads="1"/>
          </p:cNvSpPr>
          <p:nvPr>
            <p:ph type="body" idx="1"/>
          </p:nvPr>
        </p:nvSpPr>
        <p:spPr>
          <a:xfrm>
            <a:off x="549275" y="1371600"/>
            <a:ext cx="8042276" cy="4572001"/>
          </a:xfrm>
        </p:spPr>
        <p:txBody>
          <a:bodyPr>
            <a:normAutofit fontScale="92500" lnSpcReduction="20000"/>
          </a:bodyPr>
          <a:lstStyle/>
          <a:p>
            <a:pPr>
              <a:buFont typeface="Wingdings" charset="2"/>
              <a:buChar char="v"/>
            </a:pPr>
            <a:r>
              <a:rPr lang="en-US" sz="2200" dirty="0">
                <a:latin typeface="Comic Sans MS"/>
                <a:cs typeface="Comic Sans MS"/>
              </a:rPr>
              <a:t>Tactile refers to our sense of touch and to the information our body gets through the skin.</a:t>
            </a:r>
          </a:p>
          <a:p>
            <a:pPr marL="342900" lvl="1" indent="-342900">
              <a:spcBef>
                <a:spcPts val="2000"/>
              </a:spcBef>
              <a:buClr>
                <a:schemeClr val="accent1">
                  <a:lumMod val="60000"/>
                  <a:lumOff val="40000"/>
                </a:schemeClr>
              </a:buClr>
              <a:buFont typeface="Wingdings" charset="2"/>
              <a:buChar char="v"/>
            </a:pPr>
            <a:r>
              <a:rPr lang="en-US" dirty="0">
                <a:latin typeface="Comic Sans MS"/>
                <a:cs typeface="Comic Sans MS"/>
              </a:rPr>
              <a:t>Some of the tactile receptors are close to the surface of the skin and others are deep in the skin.</a:t>
            </a:r>
          </a:p>
          <a:p>
            <a:pPr marL="342900" lvl="1" indent="-342900">
              <a:spcBef>
                <a:spcPts val="2000"/>
              </a:spcBef>
              <a:buClr>
                <a:schemeClr val="accent1">
                  <a:lumMod val="60000"/>
                  <a:lumOff val="40000"/>
                </a:schemeClr>
              </a:buClr>
              <a:buFont typeface="Wingdings" charset="2"/>
              <a:buChar char="v"/>
            </a:pPr>
            <a:r>
              <a:rPr lang="en-US" dirty="0">
                <a:latin typeface="Comic Sans MS"/>
                <a:cs typeface="Comic Sans MS"/>
              </a:rPr>
              <a:t>Gives us information about pain, temperature, pressure.</a:t>
            </a:r>
          </a:p>
          <a:p>
            <a:pPr>
              <a:buFont typeface="Wingdings" charset="2"/>
              <a:buChar char="v"/>
            </a:pPr>
            <a:r>
              <a:rPr lang="en-US" sz="2200" dirty="0">
                <a:latin typeface="Comic Sans MS"/>
                <a:cs typeface="Comic Sans MS"/>
              </a:rPr>
              <a:t>“Provides information primarily through the surface of our skin, from head to toe, about the texture, shape and size of objects in the environment. It tells us whether we are actively touching something or are passively being touched. It helps distinguish between threatening and non-threatening touch sensations.” (</a:t>
            </a:r>
            <a:r>
              <a:rPr lang="en-US" sz="2200" dirty="0" err="1">
                <a:latin typeface="Comic Sans MS"/>
                <a:cs typeface="Comic Sans MS"/>
              </a:rPr>
              <a:t>Kranowitz</a:t>
            </a:r>
            <a:r>
              <a:rPr lang="en-US" sz="2200" dirty="0">
                <a:latin typeface="Comic Sans MS"/>
                <a:cs typeface="Comic Sans MS"/>
              </a:rPr>
              <a:t>, 2003)</a:t>
            </a:r>
          </a:p>
          <a:p>
            <a:pPr>
              <a:buFont typeface="Wingdings" charset="2"/>
              <a:buChar char="v"/>
            </a:pPr>
            <a:r>
              <a:rPr lang="en-US" sz="2200" dirty="0">
                <a:latin typeface="Comic Sans MS"/>
                <a:cs typeface="Comic Sans MS"/>
              </a:rPr>
              <a:t>Deep pressure releases dopamine (washes away cortisol, stress). (Harper, 2011)</a:t>
            </a:r>
          </a:p>
          <a:p>
            <a:pPr>
              <a:buFont typeface="Wingdings" charset="2"/>
              <a:buChar char="v"/>
            </a:pPr>
            <a:endParaRPr lang="en-US" sz="2200" dirty="0">
              <a:latin typeface="Comic Sans MS"/>
              <a:cs typeface="Comic Sans MS"/>
            </a:endParaRPr>
          </a:p>
          <a:p>
            <a:endParaRPr lang="en-US" dirty="0">
              <a:latin typeface="Comic Sans MS"/>
              <a:cs typeface="Comic Sans MS"/>
            </a:endParaRPr>
          </a:p>
          <a:p>
            <a:pPr lvl="1"/>
            <a:endParaRPr lang="en-US" sz="2000" dirty="0">
              <a:latin typeface="Comic Sans MS" pitchFamily="66" charset="0"/>
              <a:cs typeface="Arial" charset="0"/>
            </a:endParaRPr>
          </a:p>
        </p:txBody>
      </p:sp>
    </p:spTree>
    <p:extLst>
      <p:ext uri="{BB962C8B-B14F-4D97-AF65-F5344CB8AC3E}">
        <p14:creationId xmlns:p14="http://schemas.microsoft.com/office/powerpoint/2010/main" xmlns="" val="2888763173"/>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579.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574052279"/>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6862.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xmlns="" val="3518780849"/>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a:xfrm>
            <a:off x="549275" y="457200"/>
            <a:ext cx="8042276" cy="609600"/>
          </a:xfrm>
        </p:spPr>
        <p:txBody>
          <a:bodyPr/>
          <a:lstStyle/>
          <a:p>
            <a:r>
              <a:rPr lang="en-US" sz="4400" dirty="0">
                <a:latin typeface="Comic Sans MS" pitchFamily="66" charset="0"/>
              </a:rPr>
              <a:t>Movement Sense (Vestibular)</a:t>
            </a:r>
          </a:p>
        </p:txBody>
      </p:sp>
      <p:sp>
        <p:nvSpPr>
          <p:cNvPr id="594947" name="Rectangle 3"/>
          <p:cNvSpPr>
            <a:spLocks noGrp="1" noChangeArrowheads="1"/>
          </p:cNvSpPr>
          <p:nvPr>
            <p:ph type="body" idx="1"/>
          </p:nvPr>
        </p:nvSpPr>
        <p:spPr>
          <a:xfrm>
            <a:off x="549275" y="1295401"/>
            <a:ext cx="8042276" cy="5333999"/>
          </a:xfrm>
        </p:spPr>
        <p:txBody>
          <a:bodyPr>
            <a:noAutofit/>
          </a:bodyPr>
          <a:lstStyle/>
          <a:p>
            <a:pPr marL="350837" indent="-342900">
              <a:buClrTx/>
              <a:buFont typeface="Wingdings" charset="2"/>
              <a:buChar char="v"/>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dirty="0">
                <a:latin typeface="Comic Sans MS"/>
                <a:cs typeface="Comic Sans MS"/>
              </a:rPr>
              <a:t>  It is the first sensory system to fully develop in utero.</a:t>
            </a:r>
          </a:p>
          <a:p>
            <a:pPr marL="465137" indent="-457200">
              <a:buClrTx/>
              <a:buFont typeface="Wingdings" charset="2"/>
              <a:buChar char="v"/>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dirty="0">
                <a:latin typeface="Comic Sans MS"/>
                <a:cs typeface="Comic Sans MS"/>
              </a:rPr>
              <a:t>The vestibular system receives input from receptors located in the inner ear regarding the position and movement of the head in relation to gravity.</a:t>
            </a:r>
          </a:p>
          <a:p>
            <a:pPr marL="465137" indent="-457200">
              <a:buClrTx/>
              <a:buFont typeface="Wingdings" charset="2"/>
              <a:buChar char="v"/>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dirty="0">
                <a:latin typeface="Comic Sans MS"/>
                <a:cs typeface="Comic Sans MS"/>
              </a:rPr>
              <a:t>This sense allows us to maintain our balance and gives us the confidence that we can maintain a position without falling.  </a:t>
            </a:r>
          </a:p>
          <a:p>
            <a:pPr marL="465137" indent="-457200">
              <a:buClrTx/>
              <a:buFont typeface="Wingdings" charset="2"/>
              <a:buChar char="v"/>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dirty="0">
                <a:latin typeface="Comic Sans MS"/>
                <a:cs typeface="Comic Sans MS"/>
              </a:rPr>
              <a:t>Coordinates eye and head movements. </a:t>
            </a:r>
          </a:p>
          <a:p>
            <a:pPr marL="465137" indent="-457200">
              <a:buClrTx/>
              <a:buFont typeface="Wingdings" charset="2"/>
              <a:buChar char="v"/>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dirty="0">
                <a:latin typeface="Comic Sans MS"/>
                <a:cs typeface="Comic Sans MS"/>
              </a:rPr>
              <a:t>Helps develop and maintain normal muscle tone.</a:t>
            </a:r>
          </a:p>
          <a:p>
            <a:pPr marL="465137" indent="-457200">
              <a:buClrTx/>
              <a:buFont typeface="Wingdings" charset="2"/>
              <a:buChar char="v"/>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dirty="0">
                <a:latin typeface="Comic Sans MS"/>
                <a:cs typeface="Comic Sans MS"/>
              </a:rPr>
              <a:t>Helps coordinate both sides of the body together.</a:t>
            </a:r>
          </a:p>
          <a:p>
            <a:pPr marL="7937" indent="0">
              <a:buClr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sz="2000" dirty="0">
              <a:latin typeface="Comic Sans MS"/>
              <a:cs typeface="Comic Sans MS"/>
            </a:endParaRPr>
          </a:p>
          <a:p>
            <a:pPr marL="349250" lvl="1" indent="0">
              <a:buNone/>
            </a:pPr>
            <a:endParaRPr lang="en-US" sz="1800" dirty="0">
              <a:solidFill>
                <a:schemeClr val="tx1"/>
              </a:solidFill>
              <a:latin typeface="Comic Sans MS"/>
              <a:cs typeface="Comic Sans MS"/>
            </a:endParaRPr>
          </a:p>
        </p:txBody>
      </p:sp>
      <p:pic>
        <p:nvPicPr>
          <p:cNvPr id="2" name="Picture 1" descr="vestibular.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239000" y="4648200"/>
            <a:ext cx="1752600" cy="1905000"/>
          </a:xfrm>
          <a:prstGeom prst="rect">
            <a:avLst/>
          </a:prstGeom>
        </p:spPr>
      </p:pic>
    </p:spTree>
    <p:extLst>
      <p:ext uri="{BB962C8B-B14F-4D97-AF65-F5344CB8AC3E}">
        <p14:creationId xmlns:p14="http://schemas.microsoft.com/office/powerpoint/2010/main" xmlns="" val="3161154422"/>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t>Vestibular System</a:t>
            </a:r>
          </a:p>
        </p:txBody>
      </p:sp>
      <p:pic>
        <p:nvPicPr>
          <p:cNvPr id="2" name="Picture 1" descr="vestibular-anatomy-x500.jpg"/>
          <p:cNvPicPr>
            <a:picLocks noChangeAspect="1"/>
          </p:cNvPicPr>
          <p:nvPr/>
        </p:nvPicPr>
        <p:blipFill rotWithShape="1">
          <a:blip r:embed="rId3">
            <a:extLst>
              <a:ext uri="{28A0092B-C50C-407E-A947-70E740481C1C}">
                <a14:useLocalDpi xmlns:a14="http://schemas.microsoft.com/office/drawing/2010/main" xmlns="" val="0"/>
              </a:ext>
            </a:extLst>
          </a:blip>
          <a:srcRect t="-22549"/>
          <a:stretch/>
        </p:blipFill>
        <p:spPr>
          <a:xfrm>
            <a:off x="685800" y="228600"/>
            <a:ext cx="7772400" cy="6375400"/>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8085.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81000" y="304800"/>
            <a:ext cx="8331200" cy="6248400"/>
          </a:xfrm>
          <a:prstGeom prst="rect">
            <a:avLst/>
          </a:prstGeom>
        </p:spPr>
      </p:pic>
    </p:spTree>
    <p:extLst>
      <p:ext uri="{BB962C8B-B14F-4D97-AF65-F5344CB8AC3E}">
        <p14:creationId xmlns:p14="http://schemas.microsoft.com/office/powerpoint/2010/main" xmlns="" val="346828436"/>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549275" y="107576"/>
            <a:ext cx="8042276" cy="1873624"/>
          </a:xfrm>
        </p:spPr>
        <p:txBody>
          <a:bodyPr/>
          <a:lstStyle/>
          <a:p>
            <a:pPr algn="l"/>
            <a:r>
              <a:rPr lang="en-US" dirty="0">
                <a:latin typeface="Comic Sans MS" pitchFamily="66" charset="0"/>
              </a:rPr>
              <a:t>Position Sense (Proprioception)</a:t>
            </a:r>
          </a:p>
        </p:txBody>
      </p:sp>
      <p:sp>
        <p:nvSpPr>
          <p:cNvPr id="592899" name="Rectangle 3"/>
          <p:cNvSpPr>
            <a:spLocks noGrp="1" noChangeArrowheads="1"/>
          </p:cNvSpPr>
          <p:nvPr>
            <p:ph type="body" idx="1"/>
          </p:nvPr>
        </p:nvSpPr>
        <p:spPr>
          <a:xfrm>
            <a:off x="549275" y="1904999"/>
            <a:ext cx="8042276" cy="4038601"/>
          </a:xfrm>
        </p:spPr>
        <p:txBody>
          <a:bodyPr>
            <a:normAutofit fontScale="70000" lnSpcReduction="20000"/>
          </a:bodyPr>
          <a:lstStyle/>
          <a:p>
            <a:pPr marL="349250" lvl="1" indent="-349250">
              <a:spcBef>
                <a:spcPts val="2000"/>
              </a:spcBef>
              <a:buClr>
                <a:schemeClr val="accent1">
                  <a:lumMod val="60000"/>
                  <a:lumOff val="40000"/>
                </a:schemeClr>
              </a:buClr>
            </a:pPr>
            <a:endParaRPr lang="en-US" dirty="0"/>
          </a:p>
          <a:p>
            <a:pPr>
              <a:buFont typeface="Wingdings" charset="2"/>
              <a:buChar char="v"/>
            </a:pPr>
            <a:r>
              <a:rPr lang="en-US" sz="2800" dirty="0">
                <a:latin typeface="Comic Sans MS"/>
                <a:cs typeface="Comic Sans MS"/>
              </a:rPr>
              <a:t>The sense that tells us where are body parts are and what they are doing.</a:t>
            </a:r>
          </a:p>
          <a:p>
            <a:pPr>
              <a:buFont typeface="Wingdings" charset="2"/>
              <a:buChar char="v"/>
            </a:pPr>
            <a:r>
              <a:rPr lang="ro-RO" sz="2800" dirty="0">
                <a:latin typeface="Comic Sans MS"/>
                <a:cs typeface="Comic Sans MS"/>
              </a:rPr>
              <a:t>Receptor sites are in our joints, muscles, tendons and ligaments.</a:t>
            </a:r>
            <a:endParaRPr lang="en-US" sz="2800" dirty="0">
              <a:latin typeface="Comic Sans MS"/>
              <a:cs typeface="Comic Sans MS"/>
            </a:endParaRPr>
          </a:p>
          <a:p>
            <a:pPr>
              <a:buFont typeface="Wingdings" charset="2"/>
              <a:buChar char="v"/>
            </a:pPr>
            <a:r>
              <a:rPr lang="en-US" sz="2800" dirty="0">
                <a:latin typeface="Comic Sans MS"/>
                <a:cs typeface="Comic Sans MS"/>
              </a:rPr>
              <a:t>Our “unconscious movement”.</a:t>
            </a:r>
          </a:p>
          <a:p>
            <a:pPr>
              <a:buFont typeface="Wingdings" charset="2"/>
              <a:buChar char="v"/>
            </a:pPr>
            <a:r>
              <a:rPr lang="en-US" sz="2800" dirty="0">
                <a:latin typeface="Comic Sans MS"/>
                <a:cs typeface="Comic Sans MS"/>
              </a:rPr>
              <a:t>Information allows us to know where our body is when we close our eyes.</a:t>
            </a:r>
            <a:endParaRPr lang="ro-RO" sz="2800" dirty="0">
              <a:latin typeface="Comic Sans MS"/>
              <a:cs typeface="Comic Sans MS"/>
            </a:endParaRPr>
          </a:p>
          <a:p>
            <a:pPr>
              <a:buFont typeface="Wingdings" charset="2"/>
              <a:buChar char="v"/>
            </a:pPr>
            <a:r>
              <a:rPr lang="ro-RO" sz="2800" dirty="0">
                <a:latin typeface="Comic Sans MS"/>
                <a:cs typeface="Comic Sans MS"/>
              </a:rPr>
              <a:t>This sense underlies one’s ability to place body parts in a position in space and to grade movements (i.e. the ability to judge direction of force and pressure). </a:t>
            </a:r>
            <a:r>
              <a:rPr lang="en-US" sz="2800" dirty="0">
                <a:latin typeface="Comic Sans MS"/>
                <a:cs typeface="Comic Sans MS"/>
              </a:rPr>
              <a:t>(Whitney, 2004)</a:t>
            </a:r>
          </a:p>
          <a:p>
            <a:pPr marL="349250" lvl="1" indent="0">
              <a:buNone/>
            </a:pPr>
            <a:endParaRPr lang="en-US" sz="2000" dirty="0">
              <a:latin typeface="Comic Sans MS" pitchFamily="66" charset="0"/>
              <a:cs typeface="Arial" charset="0"/>
            </a:endParaRPr>
          </a:p>
        </p:txBody>
      </p:sp>
      <p:pic>
        <p:nvPicPr>
          <p:cNvPr id="2" name="Picture 1" descr="prop.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29300" y="228600"/>
            <a:ext cx="3086100" cy="2057400"/>
          </a:xfrm>
          <a:prstGeom prst="rect">
            <a:avLst/>
          </a:prstGeom>
        </p:spPr>
      </p:pic>
    </p:spTree>
    <p:extLst>
      <p:ext uri="{BB962C8B-B14F-4D97-AF65-F5344CB8AC3E}">
        <p14:creationId xmlns:p14="http://schemas.microsoft.com/office/powerpoint/2010/main" xmlns="" val="2289670388"/>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592.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7800" y="152400"/>
            <a:ext cx="8737600" cy="6553200"/>
          </a:xfrm>
          <a:prstGeom prst="rect">
            <a:avLst/>
          </a:prstGeom>
        </p:spPr>
      </p:pic>
    </p:spTree>
    <p:extLst>
      <p:ext uri="{BB962C8B-B14F-4D97-AF65-F5344CB8AC3E}">
        <p14:creationId xmlns:p14="http://schemas.microsoft.com/office/powerpoint/2010/main" xmlns="" val="425620572"/>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457200" y="533400"/>
            <a:ext cx="8229600" cy="990600"/>
          </a:xfrm>
          <a:ln/>
        </p:spPr>
        <p:txBody>
          <a:bodyPr>
            <a:norm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latin typeface="Comic Sans MS"/>
                <a:cs typeface="Comic Sans MS"/>
              </a:rPr>
              <a:t>Sensory Processing Disorder</a:t>
            </a:r>
          </a:p>
        </p:txBody>
      </p:sp>
      <p:sp>
        <p:nvSpPr>
          <p:cNvPr id="13314" name="Rectangle 2"/>
          <p:cNvSpPr>
            <a:spLocks noGrp="1" noChangeArrowheads="1"/>
          </p:cNvSpPr>
          <p:nvPr>
            <p:ph idx="1"/>
          </p:nvPr>
        </p:nvSpPr>
        <p:spPr>
          <a:xfrm>
            <a:off x="457200" y="1981200"/>
            <a:ext cx="8229600" cy="4144963"/>
          </a:xfrm>
          <a:ln/>
        </p:spPr>
        <p:txBody>
          <a:bodyPr>
            <a:noAutofit/>
          </a:bodyPr>
          <a:lstStyle/>
          <a:p>
            <a:pPr>
              <a:buFont typeface="Wingdings" charset="2"/>
              <a:buChar char="v"/>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Comic Sans MS"/>
                <a:cs typeface="Comic Sans MS"/>
              </a:rPr>
              <a:t>Sensory processing disorder is simply what happens when the sensory information from the environment and from within our own bodies does NOT get organized and interpreted correctly and efficiently by the brain. (</a:t>
            </a:r>
            <a:r>
              <a:rPr lang="en-US" sz="2800" dirty="0" err="1">
                <a:latin typeface="Comic Sans MS"/>
                <a:cs typeface="Comic Sans MS"/>
              </a:rPr>
              <a:t>sensoryprocessingmadesimple.com</a:t>
            </a:r>
            <a:r>
              <a:rPr lang="en-US" sz="2800" dirty="0">
                <a:latin typeface="Comic Sans MS"/>
                <a:cs typeface="Comic Sans MS"/>
              </a:rPr>
              <a:t>)</a:t>
            </a:r>
          </a:p>
          <a:p>
            <a:pPr>
              <a:buFont typeface="Wingdings" charset="2"/>
              <a:buChar char="v"/>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Comic Sans MS"/>
                <a:cs typeface="Comic Sans MS"/>
              </a:rPr>
              <a:t>Only considered a disorder when it </a:t>
            </a:r>
            <a:r>
              <a:rPr lang="en-US" sz="2800" b="1" dirty="0">
                <a:latin typeface="Comic Sans MS"/>
                <a:cs typeface="Comic Sans MS"/>
              </a:rPr>
              <a:t>significantly impacts </a:t>
            </a:r>
            <a:r>
              <a:rPr lang="en-US" sz="2800" dirty="0">
                <a:latin typeface="Comic Sans MS"/>
                <a:cs typeface="Comic Sans MS"/>
              </a:rPr>
              <a:t>daily routines and tasks.</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8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FAB191-5819-2F49-BE7F-84627E5AE2E9}"/>
              </a:ext>
            </a:extLst>
          </p:cNvPr>
          <p:cNvSpPr>
            <a:spLocks noGrp="1"/>
          </p:cNvSpPr>
          <p:nvPr>
            <p:ph type="title"/>
          </p:nvPr>
        </p:nvSpPr>
        <p:spPr/>
        <p:txBody>
          <a:bodyPr/>
          <a:lstStyle/>
          <a:p>
            <a:r>
              <a:rPr lang="en-US" dirty="0"/>
              <a:t>Sensory Integration is…</a:t>
            </a:r>
          </a:p>
        </p:txBody>
      </p:sp>
      <p:sp>
        <p:nvSpPr>
          <p:cNvPr id="3" name="Content Placeholder 2">
            <a:extLst>
              <a:ext uri="{FF2B5EF4-FFF2-40B4-BE49-F238E27FC236}">
                <a16:creationId xmlns:a16="http://schemas.microsoft.com/office/drawing/2014/main" xmlns="" id="{A8E5C3F6-C4E3-9C43-B1D4-02FA79712953}"/>
              </a:ext>
            </a:extLst>
          </p:cNvPr>
          <p:cNvSpPr>
            <a:spLocks noGrp="1"/>
          </p:cNvSpPr>
          <p:nvPr>
            <p:ph idx="1"/>
          </p:nvPr>
        </p:nvSpPr>
        <p:spPr/>
        <p:txBody>
          <a:bodyPr>
            <a:normAutofit fontScale="92500" lnSpcReduction="20000"/>
          </a:bodyPr>
          <a:lstStyle/>
          <a:p>
            <a:r>
              <a:rPr lang="en-US" dirty="0"/>
              <a:t>a term that applies to neurological functions</a:t>
            </a:r>
          </a:p>
          <a:p>
            <a:r>
              <a:rPr lang="en-US" dirty="0"/>
              <a:t>a term that also refers to a theory that identifies ways in which early sensory experiences are important in normal development </a:t>
            </a:r>
          </a:p>
          <a:p>
            <a:r>
              <a:rPr lang="en-US" dirty="0"/>
              <a:t>and a method used by therapists to improve the lives of children and their families who are experiencing difficulties fully participating in natural environments where they live, learn and play. </a:t>
            </a:r>
          </a:p>
          <a:p>
            <a:pPr marL="0" indent="0">
              <a:buNone/>
            </a:pPr>
            <a:r>
              <a:rPr lang="en-US" dirty="0"/>
              <a:t>Reference: </a:t>
            </a:r>
            <a:r>
              <a:rPr lang="en-US" dirty="0" err="1"/>
              <a:t>Ruzzano</a:t>
            </a:r>
            <a:r>
              <a:rPr lang="en-US" dirty="0"/>
              <a:t>, S., Smith </a:t>
            </a:r>
            <a:r>
              <a:rPr lang="en-US" dirty="0" err="1"/>
              <a:t>Roley</a:t>
            </a:r>
            <a:r>
              <a:rPr lang="en-US" dirty="0"/>
              <a:t>, S., &amp; </a:t>
            </a:r>
            <a:r>
              <a:rPr lang="en-US" dirty="0" err="1"/>
              <a:t>Mailloux</a:t>
            </a:r>
            <a:r>
              <a:rPr lang="en-US" dirty="0"/>
              <a:t>, Z. (2003).  </a:t>
            </a:r>
            <a:r>
              <a:rPr lang="en-US" i="1" dirty="0"/>
              <a:t>Applying Sensory Integration Where Children Live, Learn, and Play (DVD). </a:t>
            </a:r>
            <a:r>
              <a:rPr lang="en-US" dirty="0"/>
              <a:t>Torrance, CA:  Pediatric Therapy Network</a:t>
            </a:r>
          </a:p>
          <a:p>
            <a:endParaRPr lang="en-US" dirty="0"/>
          </a:p>
          <a:p>
            <a:endParaRPr lang="en-US" dirty="0"/>
          </a:p>
        </p:txBody>
      </p:sp>
    </p:spTree>
    <p:extLst>
      <p:ext uri="{BB962C8B-B14F-4D97-AF65-F5344CB8AC3E}">
        <p14:creationId xmlns:p14="http://schemas.microsoft.com/office/powerpoint/2010/main" xmlns="" val="2177583011"/>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D chart.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7200" y="304800"/>
            <a:ext cx="8229600" cy="6248400"/>
          </a:xfrm>
          <a:prstGeom prst="rect">
            <a:avLst/>
          </a:prstGeom>
        </p:spPr>
      </p:pic>
    </p:spTree>
    <p:extLst>
      <p:ext uri="{BB962C8B-B14F-4D97-AF65-F5344CB8AC3E}">
        <p14:creationId xmlns:p14="http://schemas.microsoft.com/office/powerpoint/2010/main" xmlns="" val="626980855"/>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latin typeface="Comic Sans MS"/>
                <a:cs typeface="Comic Sans MS"/>
              </a:rPr>
              <a:t>Sensory Modulation Disorder</a:t>
            </a:r>
          </a:p>
        </p:txBody>
      </p:sp>
      <p:sp>
        <p:nvSpPr>
          <p:cNvPr id="15362" name="Rectangle 2"/>
          <p:cNvSpPr>
            <a:spLocks noGrp="1" noChangeArrowheads="1"/>
          </p:cNvSpPr>
          <p:nvPr>
            <p:ph idx="1"/>
          </p:nvPr>
        </p:nvSpPr>
        <p:spPr>
          <a:ln/>
        </p:spPr>
        <p:txBody>
          <a:bodyPr>
            <a:normAutofit lnSpcReduction="10000"/>
          </a:bodyPr>
          <a:lstStyle/>
          <a:p>
            <a:pPr>
              <a:buFont typeface="Wingdings" charset="2"/>
              <a:buChar char="v"/>
              <a:tabLst>
                <a:tab pos="1177925" algn="l"/>
                <a:tab pos="2092325" algn="l"/>
                <a:tab pos="3006725" algn="l"/>
                <a:tab pos="3921125" algn="l"/>
                <a:tab pos="4835525" algn="l"/>
                <a:tab pos="5749925" algn="l"/>
                <a:tab pos="6664325" algn="l"/>
                <a:tab pos="7578725" algn="l"/>
                <a:tab pos="8493125" algn="l"/>
                <a:tab pos="9407525" algn="l"/>
                <a:tab pos="10321925" algn="l"/>
              </a:tabLst>
            </a:pPr>
            <a:r>
              <a:rPr lang="en-US" dirty="0">
                <a:latin typeface="Comic Sans MS"/>
                <a:cs typeface="Comic Sans MS"/>
              </a:rPr>
              <a:t>Difficulty taking in sensory information from the environment and making appropriate behavioral responses.</a:t>
            </a:r>
          </a:p>
          <a:p>
            <a:pPr>
              <a:buFont typeface="Wingdings" charset="2"/>
              <a:buChar char="v"/>
              <a:tabLst>
                <a:tab pos="1177925" algn="l"/>
                <a:tab pos="2092325" algn="l"/>
                <a:tab pos="3006725" algn="l"/>
                <a:tab pos="3921125" algn="l"/>
                <a:tab pos="4835525" algn="l"/>
                <a:tab pos="5749925" algn="l"/>
                <a:tab pos="6664325" algn="l"/>
                <a:tab pos="7578725" algn="l"/>
                <a:tab pos="8493125" algn="l"/>
                <a:tab pos="9407525" algn="l"/>
                <a:tab pos="10321925" algn="l"/>
              </a:tabLst>
            </a:pPr>
            <a:r>
              <a:rPr lang="en-US" dirty="0">
                <a:latin typeface="Comic Sans MS"/>
                <a:cs typeface="Comic Sans MS"/>
              </a:rPr>
              <a:t>Responses don</a:t>
            </a:r>
            <a:r>
              <a:rPr lang="fr-FR" dirty="0">
                <a:latin typeface="Comic Sans MS"/>
                <a:cs typeface="Comic Sans MS"/>
              </a:rPr>
              <a:t>’</a:t>
            </a:r>
            <a:r>
              <a:rPr lang="en-US" dirty="0">
                <a:latin typeface="Comic Sans MS"/>
                <a:cs typeface="Comic Sans MS"/>
              </a:rPr>
              <a:t>t match the nature or intensity of the sensory information.</a:t>
            </a:r>
          </a:p>
          <a:p>
            <a:pPr>
              <a:buFont typeface="Wingdings" charset="2"/>
              <a:buChar char="v"/>
              <a:tabLst>
                <a:tab pos="1177925" algn="l"/>
                <a:tab pos="2092325" algn="l"/>
                <a:tab pos="3006725" algn="l"/>
                <a:tab pos="3921125" algn="l"/>
                <a:tab pos="4835525" algn="l"/>
                <a:tab pos="5749925" algn="l"/>
                <a:tab pos="6664325" algn="l"/>
                <a:tab pos="7578725" algn="l"/>
                <a:tab pos="8493125" algn="l"/>
                <a:tab pos="9407525" algn="l"/>
                <a:tab pos="10321925" algn="l"/>
              </a:tabLst>
            </a:pPr>
            <a:r>
              <a:rPr lang="en-US" dirty="0">
                <a:latin typeface="Comic Sans MS"/>
                <a:cs typeface="Comic Sans MS"/>
              </a:rPr>
              <a:t>Three sub-types:</a:t>
            </a:r>
          </a:p>
          <a:p>
            <a:pPr>
              <a:buFont typeface="Wingdings" charset="2"/>
              <a:buChar char="q"/>
              <a:tabLst>
                <a:tab pos="1177925" algn="l"/>
                <a:tab pos="2092325" algn="l"/>
                <a:tab pos="3006725" algn="l"/>
                <a:tab pos="3921125" algn="l"/>
                <a:tab pos="4835525" algn="l"/>
                <a:tab pos="5749925" algn="l"/>
                <a:tab pos="6664325" algn="l"/>
                <a:tab pos="7578725" algn="l"/>
                <a:tab pos="8493125" algn="l"/>
                <a:tab pos="9407525" algn="l"/>
                <a:tab pos="10321925" algn="l"/>
              </a:tabLst>
            </a:pPr>
            <a:r>
              <a:rPr lang="en-US" dirty="0">
                <a:latin typeface="Comic Sans MS"/>
                <a:cs typeface="Comic Sans MS"/>
              </a:rPr>
              <a:t>Sensory Over-</a:t>
            </a:r>
            <a:r>
              <a:rPr lang="en-US" dirty="0" err="1">
                <a:latin typeface="Comic Sans MS"/>
                <a:cs typeface="Comic Sans MS"/>
              </a:rPr>
              <a:t>Responsivity</a:t>
            </a:r>
            <a:endParaRPr lang="en-US" dirty="0">
              <a:latin typeface="Comic Sans MS"/>
              <a:cs typeface="Comic Sans MS"/>
            </a:endParaRPr>
          </a:p>
          <a:p>
            <a:pPr>
              <a:buFont typeface="Wingdings" charset="2"/>
              <a:buChar char="q"/>
              <a:tabLst>
                <a:tab pos="1177925" algn="l"/>
                <a:tab pos="2092325" algn="l"/>
                <a:tab pos="3006725" algn="l"/>
                <a:tab pos="3921125" algn="l"/>
                <a:tab pos="4835525" algn="l"/>
                <a:tab pos="5749925" algn="l"/>
                <a:tab pos="6664325" algn="l"/>
                <a:tab pos="7578725" algn="l"/>
                <a:tab pos="8493125" algn="l"/>
                <a:tab pos="9407525" algn="l"/>
                <a:tab pos="10321925" algn="l"/>
              </a:tabLst>
            </a:pPr>
            <a:r>
              <a:rPr lang="en-US" dirty="0">
                <a:latin typeface="Comic Sans MS"/>
                <a:cs typeface="Comic Sans MS"/>
              </a:rPr>
              <a:t>Sensory Under-</a:t>
            </a:r>
            <a:r>
              <a:rPr lang="en-US" dirty="0" err="1">
                <a:latin typeface="Comic Sans MS"/>
                <a:cs typeface="Comic Sans MS"/>
              </a:rPr>
              <a:t>Responsivity</a:t>
            </a:r>
            <a:endParaRPr lang="en-US" dirty="0">
              <a:latin typeface="Comic Sans MS"/>
              <a:cs typeface="Comic Sans MS"/>
            </a:endParaRPr>
          </a:p>
          <a:p>
            <a:pPr>
              <a:buFont typeface="Wingdings" charset="2"/>
              <a:buChar char="q"/>
              <a:tabLst>
                <a:tab pos="1177925" algn="l"/>
                <a:tab pos="2092325" algn="l"/>
                <a:tab pos="3006725" algn="l"/>
                <a:tab pos="3921125" algn="l"/>
                <a:tab pos="4835525" algn="l"/>
                <a:tab pos="5749925" algn="l"/>
                <a:tab pos="6664325" algn="l"/>
                <a:tab pos="7578725" algn="l"/>
                <a:tab pos="8493125" algn="l"/>
                <a:tab pos="9407525" algn="l"/>
                <a:tab pos="10321925" algn="l"/>
              </a:tabLst>
            </a:pPr>
            <a:r>
              <a:rPr lang="en-US" dirty="0">
                <a:latin typeface="Comic Sans MS"/>
                <a:cs typeface="Comic Sans MS"/>
              </a:rPr>
              <a:t>Sensory Seeking/Craving</a:t>
            </a:r>
          </a:p>
          <a:p>
            <a:pPr marL="608013" indent="-608013">
              <a:buFont typeface="Arial" charset="0"/>
              <a:buNone/>
              <a:tabLst>
                <a:tab pos="1177925" algn="l"/>
                <a:tab pos="2092325" algn="l"/>
                <a:tab pos="3006725" algn="l"/>
                <a:tab pos="3921125" algn="l"/>
                <a:tab pos="4835525" algn="l"/>
                <a:tab pos="5749925" algn="l"/>
                <a:tab pos="6664325" algn="l"/>
                <a:tab pos="7578725" algn="l"/>
                <a:tab pos="8493125" algn="l"/>
                <a:tab pos="9407525" algn="l"/>
                <a:tab pos="10321925" algn="l"/>
              </a:tabLst>
            </a:pP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914400"/>
            <a:ext cx="8042276" cy="152400"/>
          </a:xfrm>
        </p:spPr>
        <p:txBody>
          <a:bodyPr/>
          <a:lstStyle/>
          <a:p>
            <a:r>
              <a:rPr lang="en-US" dirty="0">
                <a:latin typeface="Comic Sans MS"/>
                <a:cs typeface="Comic Sans MS"/>
              </a:rPr>
              <a:t>Sensory Over-</a:t>
            </a:r>
            <a:r>
              <a:rPr lang="en-US" dirty="0" err="1">
                <a:latin typeface="Comic Sans MS"/>
                <a:cs typeface="Comic Sans MS"/>
              </a:rPr>
              <a:t>Responsivity</a:t>
            </a:r>
            <a:endParaRPr lang="en-US" dirty="0">
              <a:latin typeface="Comic Sans MS"/>
              <a:cs typeface="Comic Sans MS"/>
            </a:endParaRPr>
          </a:p>
        </p:txBody>
      </p:sp>
      <p:sp>
        <p:nvSpPr>
          <p:cNvPr id="3" name="Content Placeholder 2"/>
          <p:cNvSpPr>
            <a:spLocks noGrp="1"/>
          </p:cNvSpPr>
          <p:nvPr>
            <p:ph idx="1"/>
          </p:nvPr>
        </p:nvSpPr>
        <p:spPr>
          <a:xfrm>
            <a:off x="549275" y="1371600"/>
            <a:ext cx="8042276" cy="5029200"/>
          </a:xfrm>
        </p:spPr>
        <p:txBody>
          <a:bodyPr>
            <a:noAutofit/>
          </a:bodyPr>
          <a:lstStyle/>
          <a:p>
            <a:pPr>
              <a:buFont typeface="Wingdings" charset="2"/>
              <a:buChar char="Ø"/>
            </a:pPr>
            <a:r>
              <a:rPr lang="en-US" sz="1800" dirty="0">
                <a:latin typeface="Comic Sans MS"/>
                <a:cs typeface="Comic Sans MS"/>
              </a:rPr>
              <a:t>Sometimes called “Sensory Defensiveness” or “Sensory Sensitivity”.</a:t>
            </a:r>
          </a:p>
          <a:p>
            <a:pPr>
              <a:buFont typeface="Wingdings" charset="2"/>
              <a:buChar char="v"/>
            </a:pPr>
            <a:r>
              <a:rPr lang="en-US" sz="1800" dirty="0">
                <a:latin typeface="Comic Sans MS"/>
                <a:cs typeface="Comic Sans MS"/>
              </a:rPr>
              <a:t>Responds to sensory input more intensely, more quickly or too long.</a:t>
            </a:r>
          </a:p>
          <a:p>
            <a:pPr>
              <a:buFont typeface="Wingdings" charset="2"/>
              <a:buChar char="v"/>
            </a:pPr>
            <a:r>
              <a:rPr lang="en-US" sz="1800" dirty="0">
                <a:latin typeface="Comic Sans MS"/>
                <a:cs typeface="Comic Sans MS"/>
              </a:rPr>
              <a:t>May occur in only one of the senses, or in a combination of 2-3.</a:t>
            </a:r>
          </a:p>
          <a:p>
            <a:pPr>
              <a:buFont typeface="Wingdings" charset="2"/>
              <a:buChar char="v"/>
            </a:pPr>
            <a:r>
              <a:rPr lang="en-US" sz="1800" dirty="0">
                <a:latin typeface="Comic Sans MS"/>
                <a:cs typeface="Comic Sans MS"/>
              </a:rPr>
              <a:t>Behaviors associated with sensory sensitivity include difficulties with transitions/changes, impulsivity, excessively cautious/refusal to participate in new activities,  irritability/tantrums/meltdowns, aggression, or the child may become severely withdrawn.</a:t>
            </a:r>
          </a:p>
          <a:p>
            <a:pPr>
              <a:buFont typeface="Wingdings" charset="2"/>
              <a:buChar char="v"/>
            </a:pPr>
            <a:r>
              <a:rPr lang="en-US" sz="1800" dirty="0">
                <a:latin typeface="Comic Sans MS"/>
                <a:cs typeface="Comic Sans MS"/>
              </a:rPr>
              <a:t>These individuals have a tendency to notice each stimulus as it presents itself.</a:t>
            </a:r>
          </a:p>
          <a:p>
            <a:pPr>
              <a:buFont typeface="Wingdings" charset="2"/>
              <a:buChar char="v"/>
            </a:pPr>
            <a:r>
              <a:rPr lang="en-US" sz="1800" dirty="0">
                <a:latin typeface="Comic Sans MS"/>
                <a:cs typeface="Comic Sans MS"/>
              </a:rPr>
              <a:t>However, some advantages of sensory sensitivity include a high level of awareness of the environment and an ability to discriminate or attend to detail.</a:t>
            </a:r>
          </a:p>
          <a:p>
            <a:pPr>
              <a:buFont typeface="Wingdings" charset="2"/>
              <a:buChar char="v"/>
            </a:pPr>
            <a:endParaRPr lang="en-US" sz="1800" dirty="0">
              <a:latin typeface="Comic Sans MS"/>
              <a:cs typeface="Comic Sans MS"/>
            </a:endParaRPr>
          </a:p>
          <a:p>
            <a:pPr>
              <a:buFont typeface="Wingdings" charset="2"/>
              <a:buChar char="v"/>
            </a:pPr>
            <a:endParaRPr lang="en-US" sz="1800" dirty="0">
              <a:latin typeface="Comic Sans MS"/>
              <a:cs typeface="Comic Sans MS"/>
            </a:endParaRPr>
          </a:p>
        </p:txBody>
      </p:sp>
    </p:spTree>
    <p:extLst>
      <p:ext uri="{BB962C8B-B14F-4D97-AF65-F5344CB8AC3E}">
        <p14:creationId xmlns:p14="http://schemas.microsoft.com/office/powerpoint/2010/main" xmlns="" val="2710891100"/>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304800" y="381000"/>
            <a:ext cx="8382000" cy="1066800"/>
          </a:xfrm>
          <a:ln/>
        </p:spPr>
        <p:txBody>
          <a:bodyPr>
            <a:norm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dirty="0">
                <a:latin typeface="Comic Sans MS"/>
                <a:cs typeface="Comic Sans MS"/>
              </a:rPr>
              <a:t>Sensory Under-</a:t>
            </a:r>
            <a:r>
              <a:rPr lang="en-US" sz="4400" dirty="0" err="1">
                <a:latin typeface="Comic Sans MS"/>
                <a:cs typeface="Comic Sans MS"/>
              </a:rPr>
              <a:t>Responsitivity</a:t>
            </a:r>
            <a:endParaRPr lang="en-US" sz="4400" dirty="0">
              <a:latin typeface="Comic Sans MS"/>
              <a:cs typeface="Comic Sans MS"/>
            </a:endParaRPr>
          </a:p>
        </p:txBody>
      </p:sp>
      <p:sp>
        <p:nvSpPr>
          <p:cNvPr id="17410" name="Rectangle 2"/>
          <p:cNvSpPr>
            <a:spLocks noGrp="1" noChangeArrowheads="1"/>
          </p:cNvSpPr>
          <p:nvPr>
            <p:ph idx="1"/>
          </p:nvPr>
        </p:nvSpPr>
        <p:spPr>
          <a:xfrm>
            <a:off x="457200" y="1828800"/>
            <a:ext cx="8229600" cy="4297363"/>
          </a:xfrm>
          <a:ln/>
        </p:spPr>
        <p:txBody>
          <a:bodyPr>
            <a:normAutofit fontScale="85000" lnSpcReduction="20000"/>
          </a:bodyPr>
          <a:lstStyle/>
          <a:p>
            <a:pPr>
              <a:buFont typeface="Wingdings" charset="2"/>
              <a:buChar char="Ø"/>
            </a:pPr>
            <a:r>
              <a:rPr lang="en-US" dirty="0">
                <a:latin typeface="Comic Sans MS" pitchFamily="66" charset="0"/>
              </a:rPr>
              <a:t>Also called “Low Registration”.</a:t>
            </a:r>
          </a:p>
          <a:p>
            <a:pPr>
              <a:buFont typeface="Wingdings" charset="2"/>
              <a:buChar char="v"/>
            </a:pPr>
            <a:r>
              <a:rPr lang="en-US" dirty="0">
                <a:latin typeface="Comic Sans MS" pitchFamily="66" charset="0"/>
              </a:rPr>
              <a:t>Exhibit less of a response to the sensory information, take longer to react, and/or require intense or long lasting sensory input to respond to things in their environment.</a:t>
            </a:r>
          </a:p>
          <a:p>
            <a:pPr>
              <a:buFont typeface="Wingdings" charset="2"/>
              <a:buChar char="v"/>
            </a:pPr>
            <a:r>
              <a:rPr lang="en-US" dirty="0">
                <a:latin typeface="Comic Sans MS" pitchFamily="66" charset="0"/>
              </a:rPr>
              <a:t>Behaviors can include being socially withdrawn/quiet, preferring solitary games, often labeled “lazy” or “slow” and can appear unmotivated, seems unaware of surroundings/sensory input, high pain threshold.</a:t>
            </a:r>
          </a:p>
          <a:p>
            <a:pPr>
              <a:buFont typeface="Wingdings" charset="2"/>
              <a:buChar char="v"/>
            </a:pPr>
            <a:r>
              <a:rPr lang="en-US" dirty="0">
                <a:latin typeface="Comic Sans MS" pitchFamily="66" charset="0"/>
              </a:rPr>
              <a:t>However, these individuals find it easier to focus on tasks of interest in distracting environments.</a:t>
            </a:r>
          </a:p>
          <a:p>
            <a:pPr>
              <a:buFont typeface="Wingdings" charset="2"/>
              <a:buChar char="v"/>
            </a:pPr>
            <a:r>
              <a:rPr lang="en-US" dirty="0">
                <a:latin typeface="Comic Sans MS" pitchFamily="66" charset="0"/>
              </a:rPr>
              <a:t>They tend to be more flexible and comfortable in a wide range of sensory environments. </a:t>
            </a:r>
          </a:p>
          <a:p>
            <a:pPr indent="-341313">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dirty="0"/>
          </a:p>
        </p:txBody>
      </p:sp>
      <p:sp>
        <p:nvSpPr>
          <p:cNvPr id="3" name="TextBox 2"/>
          <p:cNvSpPr txBox="1"/>
          <p:nvPr/>
        </p:nvSpPr>
        <p:spPr>
          <a:xfrm>
            <a:off x="2895600" y="3251200"/>
            <a:ext cx="184666" cy="369332"/>
          </a:xfrm>
          <a:prstGeom prst="rect">
            <a:avLst/>
          </a:prstGeom>
          <a:noFill/>
        </p:spPr>
        <p:txBody>
          <a:bodyPr wrap="none" rtlCol="0">
            <a:spAutoFit/>
          </a:bodyPr>
          <a:lstStyle/>
          <a:p>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457200" y="304800"/>
            <a:ext cx="8229600" cy="114300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latin typeface="Comic Sans MS"/>
                <a:cs typeface="Comic Sans MS"/>
              </a:rPr>
              <a:t>Sensory Seeking/Craving</a:t>
            </a:r>
          </a:p>
        </p:txBody>
      </p:sp>
      <p:sp>
        <p:nvSpPr>
          <p:cNvPr id="18434" name="Rectangle 2"/>
          <p:cNvSpPr>
            <a:spLocks noGrp="1" noChangeArrowheads="1"/>
          </p:cNvSpPr>
          <p:nvPr>
            <p:ph idx="1"/>
          </p:nvPr>
        </p:nvSpPr>
        <p:spPr>
          <a:xfrm>
            <a:off x="549275" y="1600200"/>
            <a:ext cx="8042276" cy="4876799"/>
          </a:xfrm>
          <a:ln/>
        </p:spPr>
        <p:txBody>
          <a:bodyPr>
            <a:normAutofit fontScale="92500" lnSpcReduction="20000"/>
          </a:bodyPr>
          <a:lstStyle/>
          <a:p>
            <a:pPr marL="350837" indent="-342900">
              <a:buClrTx/>
              <a:buFont typeface="Wingdings" charset="2"/>
              <a:buChar char="v"/>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dirty="0">
                <a:latin typeface="Comic Sans MS"/>
                <a:cs typeface="Comic Sans MS"/>
              </a:rPr>
              <a:t>Insatiable craving for sensory experiences. </a:t>
            </a:r>
          </a:p>
          <a:p>
            <a:pPr marL="350837" indent="-342900">
              <a:buClrTx/>
              <a:buFont typeface="Wingdings" charset="2"/>
              <a:buChar char="v"/>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dirty="0">
                <a:latin typeface="Comic Sans MS"/>
                <a:cs typeface="Comic Sans MS"/>
              </a:rPr>
              <a:t>Need increased intensity and duration of sensory input.</a:t>
            </a:r>
          </a:p>
          <a:p>
            <a:pPr marL="350837" indent="-342900">
              <a:buClrTx/>
              <a:buFont typeface="Wingdings" charset="2"/>
              <a:buChar char="v"/>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dirty="0">
                <a:latin typeface="Comic Sans MS"/>
                <a:cs typeface="Comic Sans MS"/>
              </a:rPr>
              <a:t>Actively explores the environment and seeks out sensory input, often in ways that are not socially acceptable or safe.</a:t>
            </a:r>
          </a:p>
          <a:p>
            <a:pPr marL="350837" indent="-342900">
              <a:buClrTx/>
              <a:buFont typeface="Wingdings" charset="2"/>
              <a:buChar char="v"/>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dirty="0">
                <a:latin typeface="Comic Sans MS"/>
                <a:cs typeface="Comic Sans MS"/>
              </a:rPr>
              <a:t>Behaviors associated with sensory seekers include difficulty sitting still/constantly “on the go” (spinning, jumping, swinging, rocking), may fixate on objects visually, may prefer foods with strong flavors, may become aggressive or angry when required to stop what he is doing, takes excessive risks, difficult to calm, may be excessively affectionate.</a:t>
            </a:r>
          </a:p>
          <a:p>
            <a:pPr marL="350837" indent="-342900">
              <a:buClrTx/>
              <a:buFont typeface="Wingdings" charset="2"/>
              <a:buChar char="v"/>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dirty="0">
                <a:latin typeface="Comic Sans MS"/>
                <a:cs typeface="Comic Sans MS"/>
              </a:rPr>
              <a:t>Tend to become easily bored and have difficulty functioning in low-stimulus environments.</a:t>
            </a:r>
          </a:p>
          <a:p>
            <a:pPr marL="350837" indent="-342900">
              <a:buClrTx/>
              <a:buFont typeface="Wingdings" charset="2"/>
              <a:buChar char="v"/>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dirty="0">
              <a:latin typeface="Comic Sans MS"/>
              <a:cs typeface="Comic Sans M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FA82AA-5250-2346-A5A1-D8E6706E9BC9}"/>
              </a:ext>
            </a:extLst>
          </p:cNvPr>
          <p:cNvSpPr>
            <a:spLocks noGrp="1"/>
          </p:cNvSpPr>
          <p:nvPr>
            <p:ph type="title"/>
          </p:nvPr>
        </p:nvSpPr>
        <p:spPr/>
        <p:txBody>
          <a:bodyPr/>
          <a:lstStyle/>
          <a:p>
            <a:r>
              <a:rPr lang="en-US" dirty="0"/>
              <a:t>Sensory Discrimination Disorder</a:t>
            </a:r>
          </a:p>
        </p:txBody>
      </p:sp>
      <p:sp>
        <p:nvSpPr>
          <p:cNvPr id="3" name="Content Placeholder 2">
            <a:extLst>
              <a:ext uri="{FF2B5EF4-FFF2-40B4-BE49-F238E27FC236}">
                <a16:creationId xmlns:a16="http://schemas.microsoft.com/office/drawing/2014/main" xmlns="" id="{61D8F5DD-7961-BB47-9A62-71BF8EB6AF51}"/>
              </a:ext>
            </a:extLst>
          </p:cNvPr>
          <p:cNvSpPr>
            <a:spLocks noGrp="1"/>
          </p:cNvSpPr>
          <p:nvPr>
            <p:ph idx="1"/>
          </p:nvPr>
        </p:nvSpPr>
        <p:spPr>
          <a:xfrm>
            <a:off x="549275" y="1981199"/>
            <a:ext cx="8042276" cy="3962401"/>
          </a:xfrm>
        </p:spPr>
        <p:txBody>
          <a:bodyPr/>
          <a:lstStyle/>
          <a:p>
            <a:r>
              <a:rPr lang="en-US" dirty="0"/>
              <a:t>Difficulty with interpreting and distinguishing messages within one or more sensory system.</a:t>
            </a:r>
          </a:p>
          <a:p>
            <a:r>
              <a:rPr lang="en-US" dirty="0"/>
              <a:t>Often require extra time to process sensory information.</a:t>
            </a:r>
          </a:p>
          <a:p>
            <a:pPr marL="0" indent="0">
              <a:buNone/>
            </a:pPr>
            <a:endParaRPr lang="en-US" dirty="0"/>
          </a:p>
          <a:p>
            <a:endParaRPr lang="en-US" dirty="0"/>
          </a:p>
          <a:p>
            <a:pPr marL="0" indent="0">
              <a:buNone/>
            </a:pPr>
            <a:endParaRPr lang="en-US" dirty="0"/>
          </a:p>
        </p:txBody>
      </p:sp>
    </p:spTree>
    <p:extLst>
      <p:ext uri="{BB962C8B-B14F-4D97-AF65-F5344CB8AC3E}">
        <p14:creationId xmlns:p14="http://schemas.microsoft.com/office/powerpoint/2010/main" xmlns="" val="1679429057"/>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6E7B8F-43EA-3749-A1F3-B10A4AE78B10}"/>
              </a:ext>
            </a:extLst>
          </p:cNvPr>
          <p:cNvSpPr>
            <a:spLocks noGrp="1"/>
          </p:cNvSpPr>
          <p:nvPr>
            <p:ph type="title"/>
          </p:nvPr>
        </p:nvSpPr>
        <p:spPr/>
        <p:txBody>
          <a:bodyPr/>
          <a:lstStyle/>
          <a:p>
            <a:r>
              <a:rPr lang="en-US" dirty="0"/>
              <a:t>Sensory-Based Motor Disorder</a:t>
            </a:r>
          </a:p>
        </p:txBody>
      </p:sp>
      <p:sp>
        <p:nvSpPr>
          <p:cNvPr id="3" name="Content Placeholder 2">
            <a:extLst>
              <a:ext uri="{FF2B5EF4-FFF2-40B4-BE49-F238E27FC236}">
                <a16:creationId xmlns:a16="http://schemas.microsoft.com/office/drawing/2014/main" xmlns="" id="{1BEE671A-8CC1-DC4C-B475-DD284F8F8FA1}"/>
              </a:ext>
            </a:extLst>
          </p:cNvPr>
          <p:cNvSpPr>
            <a:spLocks noGrp="1"/>
          </p:cNvSpPr>
          <p:nvPr>
            <p:ph idx="1"/>
          </p:nvPr>
        </p:nvSpPr>
        <p:spPr/>
        <p:txBody>
          <a:bodyPr/>
          <a:lstStyle/>
          <a:p>
            <a:r>
              <a:rPr lang="en-US" dirty="0"/>
              <a:t>Describes the problems that occur when motor responses to sensory input don’t “match up”.</a:t>
            </a:r>
          </a:p>
          <a:p>
            <a:r>
              <a:rPr lang="en-US" dirty="0"/>
              <a:t>Often attributed to problems in our “hidden senses”.</a:t>
            </a:r>
          </a:p>
          <a:p>
            <a:r>
              <a:rPr lang="en-US" dirty="0"/>
              <a:t>2 Subtypes:</a:t>
            </a:r>
          </a:p>
          <a:p>
            <a:pPr marL="0" indent="0">
              <a:buNone/>
            </a:pPr>
            <a:r>
              <a:rPr lang="en-US" dirty="0"/>
              <a:t> 	1. Dyspraxia</a:t>
            </a:r>
          </a:p>
          <a:p>
            <a:pPr marL="0" indent="0">
              <a:buNone/>
            </a:pPr>
            <a:r>
              <a:rPr lang="en-US" dirty="0"/>
              <a:t>	2. Postural Disorder</a:t>
            </a:r>
          </a:p>
        </p:txBody>
      </p:sp>
    </p:spTree>
    <p:extLst>
      <p:ext uri="{BB962C8B-B14F-4D97-AF65-F5344CB8AC3E}">
        <p14:creationId xmlns:p14="http://schemas.microsoft.com/office/powerpoint/2010/main" xmlns="" val="3332373633"/>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115BBC-13B5-5645-BD39-CA58E27F2AA4}"/>
              </a:ext>
            </a:extLst>
          </p:cNvPr>
          <p:cNvSpPr>
            <a:spLocks noGrp="1"/>
          </p:cNvSpPr>
          <p:nvPr>
            <p:ph type="title"/>
          </p:nvPr>
        </p:nvSpPr>
        <p:spPr/>
        <p:txBody>
          <a:bodyPr/>
          <a:lstStyle/>
          <a:p>
            <a:r>
              <a:rPr lang="en-US" dirty="0"/>
              <a:t>Dyspraxia</a:t>
            </a:r>
          </a:p>
        </p:txBody>
      </p:sp>
      <p:sp>
        <p:nvSpPr>
          <p:cNvPr id="3" name="Content Placeholder 2">
            <a:extLst>
              <a:ext uri="{FF2B5EF4-FFF2-40B4-BE49-F238E27FC236}">
                <a16:creationId xmlns:a16="http://schemas.microsoft.com/office/drawing/2014/main" xmlns="" id="{C1FF62D0-63BB-4B4E-8DED-2AF0619A6B87}"/>
              </a:ext>
            </a:extLst>
          </p:cNvPr>
          <p:cNvSpPr>
            <a:spLocks noGrp="1"/>
          </p:cNvSpPr>
          <p:nvPr>
            <p:ph idx="1"/>
          </p:nvPr>
        </p:nvSpPr>
        <p:spPr/>
        <p:txBody>
          <a:bodyPr>
            <a:normAutofit lnSpcReduction="10000"/>
          </a:bodyPr>
          <a:lstStyle/>
          <a:p>
            <a:r>
              <a:rPr lang="en-US" dirty="0"/>
              <a:t>Difficulty with organizing movement</a:t>
            </a:r>
          </a:p>
          <a:p>
            <a:r>
              <a:rPr lang="en-US" dirty="0"/>
              <a:t>Motor planning challenges</a:t>
            </a:r>
          </a:p>
          <a:p>
            <a:r>
              <a:rPr lang="en-US" dirty="0"/>
              <a:t>“The brain of a person with dyspraxia does not process information in a way that allows her to plan what to do, how to do it, and/or how to correct mistakes when they happen” (Sensational Kids, </a:t>
            </a:r>
            <a:r>
              <a:rPr lang="en-US" dirty="0" err="1"/>
              <a:t>pgs</a:t>
            </a:r>
            <a:r>
              <a:rPr lang="en-US" dirty="0"/>
              <a:t> 229-230)</a:t>
            </a:r>
          </a:p>
          <a:p>
            <a:r>
              <a:rPr lang="en-US" dirty="0"/>
              <a:t>Difficulty </a:t>
            </a:r>
            <a:r>
              <a:rPr lang="en-US" b="1" i="1" dirty="0"/>
              <a:t>PLANNING</a:t>
            </a:r>
            <a:r>
              <a:rPr lang="en-US" dirty="0"/>
              <a:t> movements</a:t>
            </a:r>
          </a:p>
          <a:p>
            <a:r>
              <a:rPr lang="en-US" dirty="0"/>
              <a:t>Emotional impact of dyspraxia</a:t>
            </a:r>
          </a:p>
        </p:txBody>
      </p:sp>
    </p:spTree>
    <p:extLst>
      <p:ext uri="{BB962C8B-B14F-4D97-AF65-F5344CB8AC3E}">
        <p14:creationId xmlns:p14="http://schemas.microsoft.com/office/powerpoint/2010/main" xmlns="" val="3061488898"/>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E3EFA0-5093-2745-B464-35F0C0B6550B}"/>
              </a:ext>
            </a:extLst>
          </p:cNvPr>
          <p:cNvSpPr>
            <a:spLocks noGrp="1"/>
          </p:cNvSpPr>
          <p:nvPr>
            <p:ph type="title"/>
          </p:nvPr>
        </p:nvSpPr>
        <p:spPr/>
        <p:txBody>
          <a:bodyPr/>
          <a:lstStyle/>
          <a:p>
            <a:r>
              <a:rPr lang="en-US" dirty="0"/>
              <a:t>Postural Disorder</a:t>
            </a:r>
          </a:p>
        </p:txBody>
      </p:sp>
      <p:sp>
        <p:nvSpPr>
          <p:cNvPr id="3" name="Content Placeholder 2">
            <a:extLst>
              <a:ext uri="{FF2B5EF4-FFF2-40B4-BE49-F238E27FC236}">
                <a16:creationId xmlns:a16="http://schemas.microsoft.com/office/drawing/2014/main" xmlns="" id="{4AE3D7CF-3808-0241-BFEE-FF77C8784ECA}"/>
              </a:ext>
            </a:extLst>
          </p:cNvPr>
          <p:cNvSpPr>
            <a:spLocks noGrp="1"/>
          </p:cNvSpPr>
          <p:nvPr>
            <p:ph idx="1"/>
          </p:nvPr>
        </p:nvSpPr>
        <p:spPr/>
        <p:txBody>
          <a:bodyPr/>
          <a:lstStyle/>
          <a:p>
            <a:r>
              <a:rPr lang="en-US" dirty="0"/>
              <a:t>Problems with body stability and mobility</a:t>
            </a:r>
          </a:p>
          <a:p>
            <a:r>
              <a:rPr lang="en-US" dirty="0"/>
              <a:t>Poor core stability (proximal stability)</a:t>
            </a:r>
          </a:p>
          <a:p>
            <a:r>
              <a:rPr lang="en-US" dirty="0"/>
              <a:t>Difficulty </a:t>
            </a:r>
            <a:r>
              <a:rPr lang="en-US" b="1" i="1" dirty="0"/>
              <a:t>DOING</a:t>
            </a:r>
            <a:r>
              <a:rPr lang="en-US" dirty="0"/>
              <a:t> activities</a:t>
            </a:r>
          </a:p>
          <a:p>
            <a:r>
              <a:rPr lang="en-US" dirty="0"/>
              <a:t>Often occurs with other sensory processing challenges (under-responsivity, dyspraxia, sensory discrimination disorder)</a:t>
            </a:r>
          </a:p>
        </p:txBody>
      </p:sp>
    </p:spTree>
    <p:extLst>
      <p:ext uri="{BB962C8B-B14F-4D97-AF65-F5344CB8AC3E}">
        <p14:creationId xmlns:p14="http://schemas.microsoft.com/office/powerpoint/2010/main" xmlns="" val="2931330694"/>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F19DFA-2D99-1F4E-B5DD-7280F4D53CAA}"/>
              </a:ext>
            </a:extLst>
          </p:cNvPr>
          <p:cNvSpPr>
            <a:spLocks noGrp="1"/>
          </p:cNvSpPr>
          <p:nvPr>
            <p:ph type="title"/>
          </p:nvPr>
        </p:nvSpPr>
        <p:spPr>
          <a:xfrm>
            <a:off x="549275" y="152400"/>
            <a:ext cx="8042276" cy="1292132"/>
          </a:xfrm>
        </p:spPr>
        <p:txBody>
          <a:bodyPr/>
          <a:lstStyle/>
          <a:p>
            <a:r>
              <a:rPr lang="en-US" dirty="0"/>
              <a:t/>
            </a:r>
            <a:br>
              <a:rPr lang="en-US" dirty="0"/>
            </a:br>
            <a:r>
              <a:rPr lang="en-US" dirty="0"/>
              <a:t>Evaluating Sensory Integration</a:t>
            </a:r>
          </a:p>
        </p:txBody>
      </p:sp>
      <p:sp>
        <p:nvSpPr>
          <p:cNvPr id="3" name="Content Placeholder 2">
            <a:extLst>
              <a:ext uri="{FF2B5EF4-FFF2-40B4-BE49-F238E27FC236}">
                <a16:creationId xmlns:a16="http://schemas.microsoft.com/office/drawing/2014/main" xmlns="" id="{1E40EDAC-BFCC-B14F-8E68-DFDB61EB092E}"/>
              </a:ext>
            </a:extLst>
          </p:cNvPr>
          <p:cNvSpPr>
            <a:spLocks noGrp="1"/>
          </p:cNvSpPr>
          <p:nvPr>
            <p:ph idx="1"/>
          </p:nvPr>
        </p:nvSpPr>
        <p:spPr/>
        <p:txBody>
          <a:bodyPr/>
          <a:lstStyle/>
          <a:p>
            <a:r>
              <a:rPr lang="en-US" dirty="0"/>
              <a:t>Sensory Integration and Praxis Test (SIPT)</a:t>
            </a:r>
          </a:p>
          <a:p>
            <a:r>
              <a:rPr lang="en-US" dirty="0"/>
              <a:t>Sensory Processing Measure</a:t>
            </a:r>
          </a:p>
          <a:p>
            <a:r>
              <a:rPr lang="en-US" dirty="0"/>
              <a:t>Sensory Profile</a:t>
            </a:r>
          </a:p>
          <a:p>
            <a:r>
              <a:rPr lang="en-US" dirty="0"/>
              <a:t>Clinical Observations</a:t>
            </a:r>
          </a:p>
        </p:txBody>
      </p:sp>
    </p:spTree>
    <p:extLst>
      <p:ext uri="{BB962C8B-B14F-4D97-AF65-F5344CB8AC3E}">
        <p14:creationId xmlns:p14="http://schemas.microsoft.com/office/powerpoint/2010/main" xmlns="" val="834512448"/>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34E25B-7B88-FA48-AA18-41609C07F1B5}"/>
              </a:ext>
            </a:extLst>
          </p:cNvPr>
          <p:cNvSpPr>
            <a:spLocks noGrp="1"/>
          </p:cNvSpPr>
          <p:nvPr>
            <p:ph type="title"/>
          </p:nvPr>
        </p:nvSpPr>
        <p:spPr>
          <a:xfrm>
            <a:off x="549275" y="107576"/>
            <a:ext cx="8042276" cy="1111624"/>
          </a:xfrm>
        </p:spPr>
        <p:txBody>
          <a:bodyPr/>
          <a:lstStyle/>
          <a:p>
            <a:r>
              <a:rPr lang="en-US" dirty="0"/>
              <a:t>Dr. A. Jean Ayres</a:t>
            </a:r>
          </a:p>
        </p:txBody>
      </p:sp>
      <p:sp>
        <p:nvSpPr>
          <p:cNvPr id="3" name="Content Placeholder 2">
            <a:extLst>
              <a:ext uri="{FF2B5EF4-FFF2-40B4-BE49-F238E27FC236}">
                <a16:creationId xmlns:a16="http://schemas.microsoft.com/office/drawing/2014/main" xmlns="" id="{0F9C08E2-25C7-B546-ABC7-62D96076EDDA}"/>
              </a:ext>
            </a:extLst>
          </p:cNvPr>
          <p:cNvSpPr>
            <a:spLocks noGrp="1"/>
          </p:cNvSpPr>
          <p:nvPr>
            <p:ph idx="1"/>
          </p:nvPr>
        </p:nvSpPr>
        <p:spPr>
          <a:xfrm>
            <a:off x="549275" y="1600200"/>
            <a:ext cx="8042276" cy="5029199"/>
          </a:xfrm>
        </p:spPr>
        <p:txBody>
          <a:bodyPr>
            <a:normAutofit fontScale="70000" lnSpcReduction="20000"/>
          </a:bodyPr>
          <a:lstStyle/>
          <a:p>
            <a:pPr marL="0" indent="0" fontAlgn="base">
              <a:buNone/>
            </a:pPr>
            <a:r>
              <a:rPr lang="en-US" dirty="0"/>
              <a:t>Credentials: BS and MA degrees in occupational therapy;  Ph.D. in educational psychology</a:t>
            </a:r>
          </a:p>
          <a:p>
            <a:pPr marL="0" indent="0" fontAlgn="base">
              <a:buNone/>
            </a:pPr>
            <a:r>
              <a:rPr lang="en-US" dirty="0"/>
              <a:t>The first researcher clinician from the therapy fields to:</a:t>
            </a:r>
          </a:p>
          <a:p>
            <a:pPr fontAlgn="base"/>
            <a:r>
              <a:rPr lang="en-US" dirty="0"/>
              <a:t>Define the impact of sensory processing on learning, emotions and behavior;</a:t>
            </a:r>
          </a:p>
          <a:p>
            <a:pPr fontAlgn="base"/>
            <a:r>
              <a:rPr lang="en-US" dirty="0"/>
              <a:t>Design and standardize assessments that provide a comprehensive understanding of sensory integrative function and dysfunction;</a:t>
            </a:r>
          </a:p>
          <a:p>
            <a:pPr fontAlgn="base"/>
            <a:r>
              <a:rPr lang="en-US" dirty="0"/>
              <a:t>Create a set of intervention principles to address sensory integration deficits for improved function and participation;</a:t>
            </a:r>
          </a:p>
          <a:p>
            <a:pPr fontAlgn="base"/>
            <a:r>
              <a:rPr lang="en-US" dirty="0"/>
              <a:t>Implement a carefully designed research program over time to study and refine knowledge about sensory integration function and dysfunction;</a:t>
            </a:r>
          </a:p>
          <a:p>
            <a:pPr fontAlgn="base"/>
            <a:r>
              <a:rPr lang="en-US" dirty="0"/>
              <a:t>Develop and articulate a theoretical framework that incorporated these concepts, principles and techniques (Ayres, 1972).</a:t>
            </a:r>
          </a:p>
          <a:p>
            <a:r>
              <a:rPr lang="en-US" dirty="0"/>
              <a:t>Reference: </a:t>
            </a:r>
            <a:r>
              <a:rPr lang="en-US" dirty="0" err="1"/>
              <a:t>siglobalnetwork.org</a:t>
            </a:r>
            <a:endParaRPr lang="en-US" dirty="0"/>
          </a:p>
        </p:txBody>
      </p:sp>
    </p:spTree>
    <p:extLst>
      <p:ext uri="{BB962C8B-B14F-4D97-AF65-F5344CB8AC3E}">
        <p14:creationId xmlns:p14="http://schemas.microsoft.com/office/powerpoint/2010/main" xmlns="" val="3310558055"/>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984D11-9C84-C94A-8CE6-B408CCEB262B}"/>
              </a:ext>
            </a:extLst>
          </p:cNvPr>
          <p:cNvSpPr>
            <a:spLocks noGrp="1"/>
          </p:cNvSpPr>
          <p:nvPr>
            <p:ph type="title"/>
          </p:nvPr>
        </p:nvSpPr>
        <p:spPr/>
        <p:txBody>
          <a:bodyPr/>
          <a:lstStyle/>
          <a:p>
            <a:r>
              <a:rPr lang="en-US" dirty="0"/>
              <a:t>SIPT</a:t>
            </a:r>
          </a:p>
        </p:txBody>
      </p:sp>
      <p:sp>
        <p:nvSpPr>
          <p:cNvPr id="3" name="Content Placeholder 2">
            <a:extLst>
              <a:ext uri="{FF2B5EF4-FFF2-40B4-BE49-F238E27FC236}">
                <a16:creationId xmlns:a16="http://schemas.microsoft.com/office/drawing/2014/main" xmlns="" id="{BEE55E9A-681B-4E4A-B23E-3D0F4CA5C832}"/>
              </a:ext>
            </a:extLst>
          </p:cNvPr>
          <p:cNvSpPr>
            <a:spLocks noGrp="1"/>
          </p:cNvSpPr>
          <p:nvPr>
            <p:ph idx="1"/>
          </p:nvPr>
        </p:nvSpPr>
        <p:spPr>
          <a:xfrm>
            <a:off x="549275" y="1444532"/>
            <a:ext cx="8042276" cy="5032467"/>
          </a:xfrm>
        </p:spPr>
        <p:txBody>
          <a:bodyPr>
            <a:normAutofit fontScale="92500" lnSpcReduction="20000"/>
          </a:bodyPr>
          <a:lstStyle/>
          <a:p>
            <a:pPr fontAlgn="base"/>
            <a:r>
              <a:rPr lang="en-US" dirty="0"/>
              <a:t>The SIPT is ‘gold standard’ diagnostic tool used in the assessment and diagnosis of Sensory Processing and/or Dyspraxia.</a:t>
            </a:r>
          </a:p>
          <a:p>
            <a:pPr fontAlgn="base"/>
            <a:r>
              <a:rPr lang="en-US" dirty="0"/>
              <a:t>Age Range: 4 years to 8 years, 11 months</a:t>
            </a:r>
          </a:p>
          <a:p>
            <a:pPr fontAlgn="base"/>
            <a:r>
              <a:rPr lang="en-US" dirty="0"/>
              <a:t>17 subtests which fall into four categories:</a:t>
            </a:r>
          </a:p>
          <a:p>
            <a:pPr marL="0" indent="0" fontAlgn="base">
              <a:buNone/>
            </a:pPr>
            <a:r>
              <a:rPr lang="en-US" dirty="0"/>
              <a:t>	(1) motor-free visual perception,</a:t>
            </a:r>
          </a:p>
          <a:p>
            <a:pPr marL="0" indent="0" fontAlgn="base">
              <a:buNone/>
            </a:pPr>
            <a:r>
              <a:rPr lang="en-US" dirty="0"/>
              <a:t>	(2) somatosensory,</a:t>
            </a:r>
          </a:p>
          <a:p>
            <a:pPr marL="0" indent="0" fontAlgn="base">
              <a:buNone/>
            </a:pPr>
            <a:r>
              <a:rPr lang="en-US" dirty="0"/>
              <a:t>	(3) praxis,</a:t>
            </a:r>
          </a:p>
          <a:p>
            <a:pPr marL="0" indent="0" fontAlgn="base">
              <a:buNone/>
            </a:pPr>
            <a:r>
              <a:rPr lang="en-US" dirty="0"/>
              <a:t>	(4) sensorimotor</a:t>
            </a:r>
          </a:p>
          <a:p>
            <a:pPr fontAlgn="base"/>
            <a:r>
              <a:rPr lang="en-US" dirty="0"/>
              <a:t>Therapist must hold specific post graduate qualifications in order to administer and interpret this assessment.</a:t>
            </a:r>
          </a:p>
          <a:p>
            <a:endParaRPr lang="en-US" dirty="0"/>
          </a:p>
        </p:txBody>
      </p:sp>
    </p:spTree>
    <p:extLst>
      <p:ext uri="{BB962C8B-B14F-4D97-AF65-F5344CB8AC3E}">
        <p14:creationId xmlns:p14="http://schemas.microsoft.com/office/powerpoint/2010/main" xmlns="" val="2829012036"/>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A709B7-50FC-194C-BE2F-13C9E1612A3A}"/>
              </a:ext>
            </a:extLst>
          </p:cNvPr>
          <p:cNvSpPr>
            <a:spLocks noGrp="1"/>
          </p:cNvSpPr>
          <p:nvPr>
            <p:ph type="title"/>
          </p:nvPr>
        </p:nvSpPr>
        <p:spPr/>
        <p:txBody>
          <a:bodyPr/>
          <a:lstStyle/>
          <a:p>
            <a:r>
              <a:rPr lang="en-US" dirty="0"/>
              <a:t>Sensory Processing Measure</a:t>
            </a:r>
          </a:p>
        </p:txBody>
      </p:sp>
      <p:sp>
        <p:nvSpPr>
          <p:cNvPr id="3" name="Content Placeholder 2">
            <a:extLst>
              <a:ext uri="{FF2B5EF4-FFF2-40B4-BE49-F238E27FC236}">
                <a16:creationId xmlns:a16="http://schemas.microsoft.com/office/drawing/2014/main" xmlns="" id="{A79D6097-8134-B44E-AB69-78BD1D5F8F11}"/>
              </a:ext>
            </a:extLst>
          </p:cNvPr>
          <p:cNvSpPr>
            <a:spLocks noGrp="1"/>
          </p:cNvSpPr>
          <p:nvPr>
            <p:ph idx="1"/>
          </p:nvPr>
        </p:nvSpPr>
        <p:spPr/>
        <p:txBody>
          <a:bodyPr>
            <a:normAutofit/>
          </a:bodyPr>
          <a:lstStyle/>
          <a:p>
            <a:r>
              <a:rPr lang="en-US" dirty="0"/>
              <a:t>Provides a complete picture of children's sensory processing difficulties at school and at home.</a:t>
            </a:r>
          </a:p>
          <a:p>
            <a:r>
              <a:rPr lang="en-US" dirty="0"/>
              <a:t>Ages: 5-12 years</a:t>
            </a:r>
          </a:p>
          <a:p>
            <a:r>
              <a:rPr lang="en-US" dirty="0"/>
              <a:t>Norm-referenced standard scores for two higher-level integrative functions: praxis and social participation, and five sensory systems – visual, auditory, tactile, proprioceptive, and vestibular. </a:t>
            </a:r>
          </a:p>
          <a:p>
            <a:r>
              <a:rPr lang="en-US" dirty="0"/>
              <a:t>***SPM-P for 2-5 year </a:t>
            </a:r>
            <a:r>
              <a:rPr lang="en-US" dirty="0" err="1"/>
              <a:t>olds</a:t>
            </a:r>
            <a:endParaRPr lang="en-US" dirty="0"/>
          </a:p>
        </p:txBody>
      </p:sp>
    </p:spTree>
    <p:extLst>
      <p:ext uri="{BB962C8B-B14F-4D97-AF65-F5344CB8AC3E}">
        <p14:creationId xmlns:p14="http://schemas.microsoft.com/office/powerpoint/2010/main" xmlns="" val="1492170521"/>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456090-6BE6-BA43-AF14-6AC036F9B1C8}"/>
              </a:ext>
            </a:extLst>
          </p:cNvPr>
          <p:cNvSpPr>
            <a:spLocks noGrp="1"/>
          </p:cNvSpPr>
          <p:nvPr>
            <p:ph type="title"/>
          </p:nvPr>
        </p:nvSpPr>
        <p:spPr/>
        <p:txBody>
          <a:bodyPr/>
          <a:lstStyle/>
          <a:p>
            <a:r>
              <a:rPr lang="en-US" dirty="0"/>
              <a:t/>
            </a:r>
            <a:br>
              <a:rPr lang="en-US" dirty="0"/>
            </a:br>
            <a:r>
              <a:rPr lang="en-US" dirty="0"/>
              <a:t>Sensory Profile 2™</a:t>
            </a:r>
          </a:p>
        </p:txBody>
      </p:sp>
      <p:sp>
        <p:nvSpPr>
          <p:cNvPr id="3" name="Content Placeholder 2">
            <a:extLst>
              <a:ext uri="{FF2B5EF4-FFF2-40B4-BE49-F238E27FC236}">
                <a16:creationId xmlns:a16="http://schemas.microsoft.com/office/drawing/2014/main" xmlns="" id="{455B3231-402D-EC46-818C-B1360CA843AA}"/>
              </a:ext>
            </a:extLst>
          </p:cNvPr>
          <p:cNvSpPr>
            <a:spLocks noGrp="1"/>
          </p:cNvSpPr>
          <p:nvPr>
            <p:ph idx="1"/>
          </p:nvPr>
        </p:nvSpPr>
        <p:spPr/>
        <p:txBody>
          <a:bodyPr>
            <a:normAutofit fontScale="92500" lnSpcReduction="20000"/>
          </a:bodyPr>
          <a:lstStyle/>
          <a:p>
            <a:r>
              <a:rPr lang="en-US" dirty="0"/>
              <a:t>Standardized questionnaire completed by caregiver and/or teacher</a:t>
            </a:r>
          </a:p>
          <a:p>
            <a:r>
              <a:rPr lang="en-US" dirty="0"/>
              <a:t>Used to evaluate children's sensory processing patterns at home, school, and in the community</a:t>
            </a:r>
          </a:p>
          <a:p>
            <a:r>
              <a:rPr lang="en-US" dirty="0"/>
              <a:t>Birth to 14 years 11 months</a:t>
            </a:r>
          </a:p>
          <a:p>
            <a:r>
              <a:rPr lang="en-US" dirty="0"/>
              <a:t>Dunn’s Framework of Sensory Processing: Sensory Sensitivity, Sensation Avoiding. Low Registration, Sensory Seeking</a:t>
            </a:r>
          </a:p>
          <a:p>
            <a:pPr marL="0" indent="0">
              <a:buNone/>
            </a:pPr>
            <a:r>
              <a:rPr lang="en-US" dirty="0"/>
              <a:t>https://</a:t>
            </a:r>
            <a:r>
              <a:rPr lang="en-US" dirty="0" err="1"/>
              <a:t>www.ilota.org</a:t>
            </a:r>
            <a:r>
              <a:rPr lang="en-US" dirty="0"/>
              <a:t>/assets/documents/Conference/2014Presentations/s15%20assessing%20sensory%20strengths%20and%20challenges.pdf</a:t>
            </a:r>
            <a:br>
              <a:rPr lang="en-US" dirty="0"/>
            </a:br>
            <a:endParaRPr lang="en-US" dirty="0"/>
          </a:p>
          <a:p>
            <a:pPr marL="0" indent="0">
              <a:buNone/>
            </a:pPr>
            <a:endParaRPr lang="en-US" dirty="0"/>
          </a:p>
        </p:txBody>
      </p:sp>
    </p:spTree>
    <p:extLst>
      <p:ext uri="{BB962C8B-B14F-4D97-AF65-F5344CB8AC3E}">
        <p14:creationId xmlns:p14="http://schemas.microsoft.com/office/powerpoint/2010/main" xmlns="" val="3146209797"/>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5103EC-692F-4845-B28E-9D937052EA0A}"/>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xmlns="" id="{D52EE1CE-6F6F-9845-9329-EB96F6B64663}"/>
              </a:ext>
            </a:extLst>
          </p:cNvPr>
          <p:cNvSpPr>
            <a:spLocks noGrp="1"/>
          </p:cNvSpPr>
          <p:nvPr>
            <p:ph idx="1"/>
          </p:nvPr>
        </p:nvSpPr>
        <p:spPr/>
        <p:txBody>
          <a:bodyPr/>
          <a:lstStyle/>
          <a:p>
            <a:r>
              <a:rPr lang="en-US" dirty="0"/>
              <a:t>Play</a:t>
            </a:r>
          </a:p>
          <a:p>
            <a:r>
              <a:rPr lang="en-US" dirty="0"/>
              <a:t>Organization of Behavior</a:t>
            </a:r>
          </a:p>
          <a:p>
            <a:r>
              <a:rPr lang="en-US" dirty="0"/>
              <a:t>Sensory Observations</a:t>
            </a:r>
          </a:p>
          <a:p>
            <a:r>
              <a:rPr lang="en-US" dirty="0"/>
              <a:t>Postural Control/Muscle Tone</a:t>
            </a:r>
          </a:p>
          <a:p>
            <a:r>
              <a:rPr lang="en-US" dirty="0"/>
              <a:t>Bilateral Coordination, Crossing Body Midline</a:t>
            </a:r>
          </a:p>
          <a:p>
            <a:r>
              <a:rPr lang="en-US" dirty="0"/>
              <a:t>Motor Planning (Praxis)</a:t>
            </a:r>
          </a:p>
        </p:txBody>
      </p:sp>
    </p:spTree>
    <p:extLst>
      <p:ext uri="{BB962C8B-B14F-4D97-AF65-F5344CB8AC3E}">
        <p14:creationId xmlns:p14="http://schemas.microsoft.com/office/powerpoint/2010/main" xmlns="" val="1548900846"/>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91490A-DB0B-814A-ABB8-FBCE7046441F}"/>
              </a:ext>
            </a:extLst>
          </p:cNvPr>
          <p:cNvSpPr>
            <a:spLocks noGrp="1"/>
          </p:cNvSpPr>
          <p:nvPr>
            <p:ph type="title"/>
          </p:nvPr>
        </p:nvSpPr>
        <p:spPr/>
        <p:txBody>
          <a:bodyPr/>
          <a:lstStyle/>
          <a:p>
            <a:r>
              <a:rPr lang="en-US" dirty="0"/>
              <a:t>Observations Based on SI Theory</a:t>
            </a:r>
          </a:p>
        </p:txBody>
      </p:sp>
      <p:sp>
        <p:nvSpPr>
          <p:cNvPr id="3" name="Content Placeholder 2">
            <a:extLst>
              <a:ext uri="{FF2B5EF4-FFF2-40B4-BE49-F238E27FC236}">
                <a16:creationId xmlns:a16="http://schemas.microsoft.com/office/drawing/2014/main" xmlns="" id="{F020E41F-51A7-C34C-9CF6-F423FEE364C7}"/>
              </a:ext>
            </a:extLst>
          </p:cNvPr>
          <p:cNvSpPr>
            <a:spLocks noGrp="1"/>
          </p:cNvSpPr>
          <p:nvPr>
            <p:ph idx="1"/>
          </p:nvPr>
        </p:nvSpPr>
        <p:spPr/>
        <p:txBody>
          <a:bodyPr/>
          <a:lstStyle/>
          <a:p>
            <a:r>
              <a:rPr lang="en-US" dirty="0"/>
              <a:t>Forearm Alternating Movements</a:t>
            </a:r>
          </a:p>
          <a:p>
            <a:r>
              <a:rPr lang="en-US" dirty="0"/>
              <a:t>Sequential Finger Touching</a:t>
            </a:r>
          </a:p>
          <a:p>
            <a:r>
              <a:rPr lang="en-US" dirty="0"/>
              <a:t>Finger-to-Nose Test</a:t>
            </a:r>
          </a:p>
          <a:p>
            <a:r>
              <a:rPr lang="en-US" dirty="0"/>
              <a:t>Eye Movements</a:t>
            </a:r>
          </a:p>
          <a:p>
            <a:r>
              <a:rPr lang="en-US" dirty="0"/>
              <a:t>Supine Flexion</a:t>
            </a:r>
          </a:p>
          <a:p>
            <a:r>
              <a:rPr lang="en-US" dirty="0"/>
              <a:t>Prone Extension</a:t>
            </a:r>
          </a:p>
          <a:p>
            <a:r>
              <a:rPr lang="en-US" dirty="0"/>
              <a:t>Protective Extension</a:t>
            </a:r>
          </a:p>
          <a:p>
            <a:endParaRPr lang="en-US" dirty="0"/>
          </a:p>
          <a:p>
            <a:endParaRPr lang="en-US" dirty="0"/>
          </a:p>
        </p:txBody>
      </p:sp>
    </p:spTree>
    <p:extLst>
      <p:ext uri="{BB962C8B-B14F-4D97-AF65-F5344CB8AC3E}">
        <p14:creationId xmlns:p14="http://schemas.microsoft.com/office/powerpoint/2010/main" xmlns="" val="4273004600"/>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58D742-117A-8244-A663-7F9DA3908018}"/>
              </a:ext>
            </a:extLst>
          </p:cNvPr>
          <p:cNvSpPr>
            <a:spLocks noGrp="1"/>
          </p:cNvSpPr>
          <p:nvPr>
            <p:ph type="title"/>
          </p:nvPr>
        </p:nvSpPr>
        <p:spPr/>
        <p:txBody>
          <a:bodyPr/>
          <a:lstStyle/>
          <a:p>
            <a:r>
              <a:rPr lang="en-US" dirty="0"/>
              <a:t>Observations Based on SI Theory</a:t>
            </a:r>
          </a:p>
        </p:txBody>
      </p:sp>
      <p:sp>
        <p:nvSpPr>
          <p:cNvPr id="3" name="Content Placeholder 2">
            <a:extLst>
              <a:ext uri="{FF2B5EF4-FFF2-40B4-BE49-F238E27FC236}">
                <a16:creationId xmlns:a16="http://schemas.microsoft.com/office/drawing/2014/main" xmlns="" id="{3F008464-984A-2F42-8F68-FACE109582AD}"/>
              </a:ext>
            </a:extLst>
          </p:cNvPr>
          <p:cNvSpPr>
            <a:spLocks noGrp="1"/>
          </p:cNvSpPr>
          <p:nvPr>
            <p:ph idx="1"/>
          </p:nvPr>
        </p:nvSpPr>
        <p:spPr>
          <a:xfrm>
            <a:off x="549275" y="1600200"/>
            <a:ext cx="8042276" cy="4952999"/>
          </a:xfrm>
        </p:spPr>
        <p:txBody>
          <a:bodyPr>
            <a:normAutofit lnSpcReduction="10000"/>
          </a:bodyPr>
          <a:lstStyle/>
          <a:p>
            <a:r>
              <a:rPr lang="en-US" dirty="0"/>
              <a:t>Weight Bearing and Proximal Joint Stability</a:t>
            </a:r>
          </a:p>
          <a:p>
            <a:r>
              <a:rPr lang="en-US" dirty="0"/>
              <a:t>Gravitational Insecurity</a:t>
            </a:r>
          </a:p>
          <a:p>
            <a:r>
              <a:rPr lang="en-US" dirty="0"/>
              <a:t>Projected Action Sequences</a:t>
            </a:r>
          </a:p>
          <a:p>
            <a:r>
              <a:rPr lang="en-US" dirty="0"/>
              <a:t>Bilateral Motor Coordination</a:t>
            </a:r>
          </a:p>
          <a:p>
            <a:r>
              <a:rPr lang="en-US" dirty="0"/>
              <a:t>Reactions to Sensations</a:t>
            </a:r>
          </a:p>
          <a:p>
            <a:r>
              <a:rPr lang="en-US" dirty="0"/>
              <a:t>Free Play</a:t>
            </a:r>
          </a:p>
          <a:p>
            <a:r>
              <a:rPr lang="en-US" dirty="0"/>
              <a:t>Praxis</a:t>
            </a:r>
          </a:p>
          <a:p>
            <a:pPr marL="0" indent="0">
              <a:buNone/>
            </a:pPr>
            <a:r>
              <a:rPr lang="en-US" dirty="0"/>
              <a:t>Blanche, E.I.  (2002). Observations Based on Sensory Integration Theory.</a:t>
            </a:r>
          </a:p>
        </p:txBody>
      </p:sp>
    </p:spTree>
    <p:extLst>
      <p:ext uri="{BB962C8B-B14F-4D97-AF65-F5344CB8AC3E}">
        <p14:creationId xmlns:p14="http://schemas.microsoft.com/office/powerpoint/2010/main" xmlns="" val="249181737"/>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latin typeface="Comic Sans MS"/>
                <a:cs typeface="Comic Sans MS"/>
              </a:rPr>
              <a:t>Key Points to Remember</a:t>
            </a:r>
          </a:p>
        </p:txBody>
      </p:sp>
      <p:sp>
        <p:nvSpPr>
          <p:cNvPr id="21506" name="Rectangle 2"/>
          <p:cNvSpPr>
            <a:spLocks noGrp="1" noChangeArrowheads="1"/>
          </p:cNvSpPr>
          <p:nvPr>
            <p:ph idx="1"/>
          </p:nvPr>
        </p:nvSpPr>
        <p:spPr>
          <a:ln/>
        </p:spPr>
        <p:txBody>
          <a:bodyPr>
            <a:normAutofit fontScale="92500"/>
          </a:bodyPr>
          <a:lstStyle/>
          <a:p>
            <a:pPr>
              <a:lnSpc>
                <a:spcPct val="90000"/>
              </a:lnSpc>
              <a:spcBef>
                <a:spcPts val="600"/>
              </a:spcBef>
              <a:buFont typeface="Wingdings"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latin typeface="Comic Sans MS"/>
                <a:cs typeface="Comic Sans MS"/>
              </a:rPr>
              <a:t>“A child’s occupation is play”.  Children learn through play. Activities must be fun!</a:t>
            </a:r>
          </a:p>
          <a:p>
            <a:pPr>
              <a:lnSpc>
                <a:spcPct val="90000"/>
              </a:lnSpc>
              <a:spcBef>
                <a:spcPts val="600"/>
              </a:spcBef>
              <a:buFont typeface="Wingdings"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latin typeface="Comic Sans MS"/>
                <a:cs typeface="Comic Sans MS"/>
              </a:rPr>
              <a:t>Focus on the child. When working with the child, clear your mind of all distractions, look at the child and say to yourself “for this period of time</a:t>
            </a:r>
            <a:r>
              <a:rPr lang="en-US" dirty="0">
                <a:latin typeface="Comic Sans MS"/>
                <a:cs typeface="Comic Sans MS"/>
              </a:rPr>
              <a:t>, </a:t>
            </a:r>
            <a:r>
              <a:rPr lang="en-US" sz="2400" dirty="0">
                <a:latin typeface="Comic Sans MS"/>
                <a:cs typeface="Comic Sans MS"/>
              </a:rPr>
              <a:t>I am yours”. </a:t>
            </a:r>
          </a:p>
          <a:p>
            <a:pPr>
              <a:lnSpc>
                <a:spcPct val="90000"/>
              </a:lnSpc>
              <a:spcBef>
                <a:spcPts val="600"/>
              </a:spcBef>
              <a:buFont typeface="Wingdings"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latin typeface="Comic Sans MS"/>
                <a:cs typeface="Comic Sans MS"/>
              </a:rPr>
              <a:t>Spend time learning to be a good “detective”. Observe the child to find out what is motivating to him and how he responds to various stimuli/activities.</a:t>
            </a:r>
          </a:p>
          <a:p>
            <a:pPr>
              <a:lnSpc>
                <a:spcPct val="90000"/>
              </a:lnSpc>
              <a:spcBef>
                <a:spcPts val="600"/>
              </a:spcBef>
              <a:buFont typeface="Wingdings"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latin typeface="Comic Sans MS"/>
                <a:cs typeface="Comic Sans MS"/>
              </a:rPr>
              <a:t>Begin with activities that the child will be successful in completing. Slowly increase the challenges.</a:t>
            </a:r>
          </a:p>
          <a:p>
            <a:pPr>
              <a:lnSpc>
                <a:spcPct val="90000"/>
              </a:lnSpc>
              <a:spcBef>
                <a:spcPts val="600"/>
              </a:spcBef>
              <a:buFont typeface="Wingdings"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latin typeface="Comic Sans MS"/>
                <a:cs typeface="Comic Sans MS"/>
              </a:rPr>
              <a:t>Consult a trained occupational therapist for consultation and to determine if a comprehensive evaluation is needed.</a:t>
            </a:r>
            <a:endParaRPr lang="en-US" sz="2400" dirty="0">
              <a:latin typeface="Comic Sans MS"/>
              <a:cs typeface="Comic Sans MS"/>
            </a:endParaRPr>
          </a:p>
          <a:p>
            <a:pPr marL="341313" indent="-341313">
              <a:lnSpc>
                <a:spcPct val="9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7739B3-EB47-5549-AC96-D00DE0A025FF}"/>
              </a:ext>
            </a:extLst>
          </p:cNvPr>
          <p:cNvSpPr>
            <a:spLocks noGrp="1"/>
          </p:cNvSpPr>
          <p:nvPr>
            <p:ph type="title"/>
          </p:nvPr>
        </p:nvSpPr>
        <p:spPr/>
        <p:txBody>
          <a:bodyPr/>
          <a:lstStyle/>
          <a:p>
            <a:r>
              <a:rPr lang="en-US" dirty="0"/>
              <a:t>SMART play</a:t>
            </a:r>
          </a:p>
        </p:txBody>
      </p:sp>
      <p:sp>
        <p:nvSpPr>
          <p:cNvPr id="5" name="Content Placeholder 4">
            <a:extLst>
              <a:ext uri="{FF2B5EF4-FFF2-40B4-BE49-F238E27FC236}">
                <a16:creationId xmlns:a16="http://schemas.microsoft.com/office/drawing/2014/main" xmlns="" id="{7FF71E20-4A4B-0A4F-AC2A-6EDA79C4DF1A}"/>
              </a:ext>
            </a:extLst>
          </p:cNvPr>
          <p:cNvSpPr>
            <a:spLocks noGrp="1"/>
          </p:cNvSpPr>
          <p:nvPr>
            <p:ph idx="1"/>
          </p:nvPr>
        </p:nvSpPr>
        <p:spPr/>
        <p:txBody>
          <a:bodyPr/>
          <a:lstStyle/>
          <a:p>
            <a:r>
              <a:rPr lang="en-US" dirty="0"/>
              <a:t>Lucy Jane Miller’s work at the STAR Center </a:t>
            </a:r>
          </a:p>
          <a:p>
            <a:r>
              <a:rPr lang="en-US" dirty="0"/>
              <a:t>It’s not </a:t>
            </a:r>
            <a:r>
              <a:rPr lang="en-US" b="1" i="1" dirty="0"/>
              <a:t>just play, </a:t>
            </a:r>
            <a:r>
              <a:rPr lang="en-US" dirty="0"/>
              <a:t>it’s SMART play!</a:t>
            </a:r>
          </a:p>
          <a:p>
            <a:r>
              <a:rPr lang="en-US" b="1" i="1" dirty="0"/>
              <a:t>S: </a:t>
            </a:r>
            <a:r>
              <a:rPr lang="en-US" dirty="0"/>
              <a:t>Sensory</a:t>
            </a:r>
          </a:p>
          <a:p>
            <a:r>
              <a:rPr lang="en-US" b="1" i="1" dirty="0"/>
              <a:t>M: </a:t>
            </a:r>
            <a:r>
              <a:rPr lang="en-US" dirty="0"/>
              <a:t>Motor</a:t>
            </a:r>
          </a:p>
          <a:p>
            <a:r>
              <a:rPr lang="en-US" b="1" i="1" dirty="0"/>
              <a:t>A: </a:t>
            </a:r>
            <a:r>
              <a:rPr lang="en-US" dirty="0"/>
              <a:t>Attuned</a:t>
            </a:r>
          </a:p>
          <a:p>
            <a:r>
              <a:rPr lang="en-US" b="1" i="1" dirty="0"/>
              <a:t>R: </a:t>
            </a:r>
            <a:r>
              <a:rPr lang="en-US" dirty="0"/>
              <a:t>Relationship-rich</a:t>
            </a:r>
          </a:p>
          <a:p>
            <a:r>
              <a:rPr lang="en-US" b="1" i="1" dirty="0"/>
              <a:t>T: </a:t>
            </a:r>
            <a:r>
              <a:rPr lang="en-US" dirty="0"/>
              <a:t>Time</a:t>
            </a:r>
          </a:p>
        </p:txBody>
      </p:sp>
    </p:spTree>
    <p:extLst>
      <p:ext uri="{BB962C8B-B14F-4D97-AF65-F5344CB8AC3E}">
        <p14:creationId xmlns:p14="http://schemas.microsoft.com/office/powerpoint/2010/main" xmlns="" val="118362697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C9A6E8-4BA6-4A44-862E-90B93FC4969B}"/>
              </a:ext>
            </a:extLst>
          </p:cNvPr>
          <p:cNvSpPr>
            <a:spLocks noGrp="1"/>
          </p:cNvSpPr>
          <p:nvPr>
            <p:ph type="title"/>
          </p:nvPr>
        </p:nvSpPr>
        <p:spPr/>
        <p:txBody>
          <a:bodyPr/>
          <a:lstStyle/>
          <a:p>
            <a:r>
              <a:rPr lang="en-US" dirty="0"/>
              <a:t>Principles of Sensory Integration Therapy (SIT)</a:t>
            </a:r>
          </a:p>
        </p:txBody>
      </p:sp>
      <p:sp>
        <p:nvSpPr>
          <p:cNvPr id="3" name="Content Placeholder 2">
            <a:extLst>
              <a:ext uri="{FF2B5EF4-FFF2-40B4-BE49-F238E27FC236}">
                <a16:creationId xmlns:a16="http://schemas.microsoft.com/office/drawing/2014/main" xmlns="" id="{E5FA8096-8825-1548-B9D8-63C8F0271140}"/>
              </a:ext>
            </a:extLst>
          </p:cNvPr>
          <p:cNvSpPr>
            <a:spLocks noGrp="1"/>
          </p:cNvSpPr>
          <p:nvPr>
            <p:ph idx="1"/>
          </p:nvPr>
        </p:nvSpPr>
        <p:spPr/>
        <p:txBody>
          <a:bodyPr/>
          <a:lstStyle/>
          <a:p>
            <a:r>
              <a:rPr lang="en-US" dirty="0"/>
              <a:t>Therapy is accomplished through play activities</a:t>
            </a:r>
          </a:p>
          <a:p>
            <a:r>
              <a:rPr lang="en-US" dirty="0"/>
              <a:t>Therapy must include a wide range of sensory opportunities- focus on adaptive responses</a:t>
            </a:r>
          </a:p>
          <a:p>
            <a:r>
              <a:rPr lang="en-US" dirty="0"/>
              <a:t>Active participation is essential</a:t>
            </a:r>
          </a:p>
          <a:p>
            <a:r>
              <a:rPr lang="en-US" dirty="0"/>
              <a:t>Activities should be child-directed </a:t>
            </a:r>
          </a:p>
          <a:p>
            <a:r>
              <a:rPr lang="en-US" dirty="0"/>
              <a:t>Activities need to have a “Just Right Challenge” </a:t>
            </a:r>
          </a:p>
          <a:p>
            <a:endParaRPr lang="en-US" dirty="0"/>
          </a:p>
          <a:p>
            <a:endParaRPr lang="en-US" dirty="0"/>
          </a:p>
        </p:txBody>
      </p:sp>
    </p:spTree>
    <p:extLst>
      <p:ext uri="{BB962C8B-B14F-4D97-AF65-F5344CB8AC3E}">
        <p14:creationId xmlns:p14="http://schemas.microsoft.com/office/powerpoint/2010/main" xmlns="" val="3216057940"/>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645024"/>
          </a:xfrm>
        </p:spPr>
        <p:txBody>
          <a:bodyPr/>
          <a:lstStyle/>
          <a:p>
            <a:r>
              <a:rPr lang="en-US" sz="4400" dirty="0">
                <a:latin typeface="Comic Sans MS"/>
                <a:cs typeface="Comic Sans MS"/>
              </a:rPr>
              <a:t>Strategies for Sensory Sensitivity</a:t>
            </a:r>
          </a:p>
        </p:txBody>
      </p:sp>
      <p:sp>
        <p:nvSpPr>
          <p:cNvPr id="3" name="Content Placeholder 2"/>
          <p:cNvSpPr>
            <a:spLocks noGrp="1"/>
          </p:cNvSpPr>
          <p:nvPr>
            <p:ph idx="1"/>
          </p:nvPr>
        </p:nvSpPr>
        <p:spPr>
          <a:xfrm>
            <a:off x="549275" y="1828799"/>
            <a:ext cx="8042276" cy="4114801"/>
          </a:xfrm>
        </p:spPr>
        <p:txBody>
          <a:bodyPr>
            <a:normAutofit/>
          </a:bodyPr>
          <a:lstStyle/>
          <a:p>
            <a:pPr marL="349250" lvl="1" indent="0">
              <a:lnSpc>
                <a:spcPct val="90000"/>
              </a:lnSpc>
              <a:buNone/>
            </a:pPr>
            <a:r>
              <a:rPr lang="en-US" sz="1800" dirty="0">
                <a:latin typeface="Comic Sans MS"/>
                <a:cs typeface="Comic Sans MS"/>
              </a:rPr>
              <a:t>General Recommendations:</a:t>
            </a:r>
          </a:p>
          <a:p>
            <a:pPr marL="349250" lvl="1" indent="0">
              <a:lnSpc>
                <a:spcPct val="90000"/>
              </a:lnSpc>
              <a:buNone/>
            </a:pPr>
            <a:endParaRPr lang="en-US" sz="1800" dirty="0">
              <a:latin typeface="Comic Sans MS"/>
              <a:cs typeface="Comic Sans MS"/>
            </a:endParaRPr>
          </a:p>
          <a:p>
            <a:pPr lvl="1">
              <a:lnSpc>
                <a:spcPct val="90000"/>
              </a:lnSpc>
              <a:buFont typeface="Wingdings" charset="2"/>
              <a:buChar char="Ø"/>
            </a:pPr>
            <a:r>
              <a:rPr lang="en-US" sz="1800" dirty="0">
                <a:latin typeface="Comic Sans MS"/>
                <a:cs typeface="Comic Sans MS"/>
              </a:rPr>
              <a:t>Consider using a visual schedule to help prepare the child for transitions, as well as to understand there is a beginning and an end to the activities.</a:t>
            </a:r>
          </a:p>
          <a:p>
            <a:pPr lvl="1">
              <a:lnSpc>
                <a:spcPct val="90000"/>
              </a:lnSpc>
              <a:buFont typeface="Wingdings" charset="2"/>
              <a:buChar char="Ø"/>
            </a:pPr>
            <a:r>
              <a:rPr lang="en-US" sz="1800" dirty="0">
                <a:latin typeface="Comic Sans MS"/>
                <a:cs typeface="Comic Sans MS"/>
              </a:rPr>
              <a:t>Write sensory stories (similar to social stories) about the sensory sensitivity, helping the child learn  effective coping strategies,</a:t>
            </a:r>
          </a:p>
          <a:p>
            <a:pPr lvl="1">
              <a:lnSpc>
                <a:spcPct val="90000"/>
              </a:lnSpc>
              <a:buFont typeface="Wingdings" charset="2"/>
              <a:buChar char="Ø"/>
            </a:pPr>
            <a:r>
              <a:rPr lang="en-US" sz="1800" dirty="0">
                <a:latin typeface="Comic Sans MS"/>
                <a:ea typeface="Cambria" pitchFamily="18" charset="0"/>
                <a:cs typeface="Comic Sans MS"/>
              </a:rPr>
              <a:t>Incorporate breaks in the child’s day, allowing for place where the child can retreat.</a:t>
            </a:r>
          </a:p>
          <a:p>
            <a:pPr lvl="1">
              <a:lnSpc>
                <a:spcPct val="90000"/>
              </a:lnSpc>
              <a:buFont typeface="Wingdings" charset="2"/>
              <a:buChar char="Ø"/>
            </a:pPr>
            <a:r>
              <a:rPr lang="en-US" sz="1800" dirty="0">
                <a:latin typeface="Comic Sans MS"/>
                <a:ea typeface="Cambria" pitchFamily="18" charset="0"/>
                <a:cs typeface="Comic Sans MS"/>
              </a:rPr>
              <a:t>Respect the child’s right to refuse. Never force a child with sensory sensitivities to engage in activities he finds aversive. </a:t>
            </a:r>
          </a:p>
          <a:p>
            <a:endParaRPr lang="en-US" sz="1800" dirty="0">
              <a:latin typeface="Comic Sans MS"/>
              <a:cs typeface="Comic Sans MS"/>
            </a:endParaRPr>
          </a:p>
        </p:txBody>
      </p:sp>
    </p:spTree>
    <p:extLst>
      <p:ext uri="{BB962C8B-B14F-4D97-AF65-F5344CB8AC3E}">
        <p14:creationId xmlns:p14="http://schemas.microsoft.com/office/powerpoint/2010/main" xmlns="" val="217106719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DD10D1-26F8-444D-BA8B-795A9A4B29C8}"/>
              </a:ext>
            </a:extLst>
          </p:cNvPr>
          <p:cNvSpPr>
            <a:spLocks noGrp="1"/>
          </p:cNvSpPr>
          <p:nvPr>
            <p:ph type="title"/>
          </p:nvPr>
        </p:nvSpPr>
        <p:spPr/>
        <p:txBody>
          <a:bodyPr/>
          <a:lstStyle/>
          <a:p>
            <a:r>
              <a:rPr lang="en-US" dirty="0"/>
              <a:t>Sensory Integration Theory</a:t>
            </a:r>
          </a:p>
        </p:txBody>
      </p:sp>
      <p:sp>
        <p:nvSpPr>
          <p:cNvPr id="3" name="Content Placeholder 2">
            <a:extLst>
              <a:ext uri="{FF2B5EF4-FFF2-40B4-BE49-F238E27FC236}">
                <a16:creationId xmlns:a16="http://schemas.microsoft.com/office/drawing/2014/main" xmlns="" id="{DF341102-53E6-9A4C-911D-B2E9A5F8441C}"/>
              </a:ext>
            </a:extLst>
          </p:cNvPr>
          <p:cNvSpPr>
            <a:spLocks noGrp="1"/>
          </p:cNvSpPr>
          <p:nvPr>
            <p:ph idx="1"/>
          </p:nvPr>
        </p:nvSpPr>
        <p:spPr>
          <a:xfrm>
            <a:off x="914400" y="2514600"/>
            <a:ext cx="8042276" cy="4343400"/>
          </a:xfrm>
        </p:spPr>
        <p:txBody>
          <a:bodyPr/>
          <a:lstStyle/>
          <a:p>
            <a:pPr marL="0" indent="0">
              <a:buNone/>
            </a:pPr>
            <a:r>
              <a:rPr lang="en-US" dirty="0"/>
              <a:t>Sensory integration theory proposes that sensory integration is a neurobiological process that organizes sensation from one’s own body and from the environment and makes it possible to use the body effectively within the environment.  (Ayres, 1973)</a:t>
            </a:r>
          </a:p>
        </p:txBody>
      </p:sp>
    </p:spTree>
    <p:extLst>
      <p:ext uri="{BB962C8B-B14F-4D97-AF65-F5344CB8AC3E}">
        <p14:creationId xmlns:p14="http://schemas.microsoft.com/office/powerpoint/2010/main" xmlns="" val="597686293"/>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9275" y="107576"/>
            <a:ext cx="8042276" cy="1416424"/>
          </a:xfrm>
        </p:spPr>
        <p:txBody>
          <a:bodyPr/>
          <a:lstStyle/>
          <a:p>
            <a:r>
              <a:rPr lang="en-US" sz="4400" dirty="0">
                <a:latin typeface="Comic Sans MS"/>
                <a:cs typeface="Comic Sans MS"/>
              </a:rPr>
              <a:t>Strategies for Sensory Sensitivity</a:t>
            </a:r>
          </a:p>
        </p:txBody>
      </p:sp>
      <p:sp>
        <p:nvSpPr>
          <p:cNvPr id="6" name="Content Placeholder 5"/>
          <p:cNvSpPr>
            <a:spLocks noGrp="1"/>
          </p:cNvSpPr>
          <p:nvPr>
            <p:ph idx="1"/>
          </p:nvPr>
        </p:nvSpPr>
        <p:spPr>
          <a:xfrm>
            <a:off x="549275" y="1600200"/>
            <a:ext cx="8042276" cy="4724399"/>
          </a:xfrm>
        </p:spPr>
        <p:txBody>
          <a:bodyPr>
            <a:normAutofit fontScale="77500" lnSpcReduction="20000"/>
          </a:bodyPr>
          <a:lstStyle/>
          <a:p>
            <a:pPr>
              <a:buFont typeface="Wingdings" charset="2"/>
              <a:buChar char="§"/>
            </a:pPr>
            <a:r>
              <a:rPr lang="en-US" dirty="0">
                <a:latin typeface="Comic Sans MS"/>
                <a:cs typeface="Comic Sans MS"/>
              </a:rPr>
              <a:t>Auditory:  School: Consider where the child sits in the classroom, try to place him near students who are quiet, or in a quiet area. Prepare the child ahead of time for noises, such as fire drills.  Allow the child to wear headphones during individual work. Clinic: Minimize noise in the environment, use quiet voices when possible, limit unnecessary chatter. Home: Prepare the child ahead of time for noises he may find aversive, such as blenders, vacuums. If needed, allow him to use ear plugs or headphones when these appliances are being used. Consider trying headphones when going out into noisy places, such as stores.</a:t>
            </a:r>
          </a:p>
          <a:p>
            <a:pPr>
              <a:buFont typeface="Wingdings" charset="2"/>
              <a:buChar char="§"/>
            </a:pPr>
            <a:r>
              <a:rPr lang="en-US" dirty="0">
                <a:latin typeface="Comic Sans MS"/>
                <a:cs typeface="Comic Sans MS"/>
              </a:rPr>
              <a:t>Visual:  School/Clinic: Consider the lighting in room. Can it be dimmed? Can you drape cloth over the lights? Use dividers around the child’s desk or work station. Allow the child to wear sunglasses, a hat or visor inside the room. Minimize clutter.  Home: Allow the child to wear sunglasses, even inside the home. Use soft, muted colors on walls, bedding. Minimize clutter by placing toys/materials in boxes, or away in a closet.</a:t>
            </a:r>
            <a:endParaRPr lang="en-US" dirty="0"/>
          </a:p>
        </p:txBody>
      </p:sp>
    </p:spTree>
    <p:extLst>
      <p:ext uri="{BB962C8B-B14F-4D97-AF65-F5344CB8AC3E}">
        <p14:creationId xmlns:p14="http://schemas.microsoft.com/office/powerpoint/2010/main" xmlns="" val="310729856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Comic Sans MS"/>
                <a:cs typeface="Comic Sans MS"/>
              </a:rPr>
              <a:t>Strategies for Sensory Sensitivity</a:t>
            </a:r>
          </a:p>
        </p:txBody>
      </p:sp>
      <p:sp>
        <p:nvSpPr>
          <p:cNvPr id="3" name="Content Placeholder 2"/>
          <p:cNvSpPr>
            <a:spLocks noGrp="1"/>
          </p:cNvSpPr>
          <p:nvPr>
            <p:ph idx="1"/>
          </p:nvPr>
        </p:nvSpPr>
        <p:spPr/>
        <p:txBody>
          <a:bodyPr>
            <a:normAutofit fontScale="92500" lnSpcReduction="20000"/>
          </a:bodyPr>
          <a:lstStyle/>
          <a:p>
            <a:r>
              <a:rPr lang="en-US" dirty="0">
                <a:latin typeface="Comic Sans MS"/>
                <a:cs typeface="Comic Sans MS"/>
              </a:rPr>
              <a:t>Olfactory: All environments: Be careful with cleaning products, request teachers/therapists refrain from using perfume, scented lotions, etc.</a:t>
            </a:r>
          </a:p>
          <a:p>
            <a:r>
              <a:rPr lang="en-US" dirty="0">
                <a:latin typeface="Comic Sans MS"/>
                <a:cs typeface="Comic Sans MS"/>
              </a:rPr>
              <a:t>Gustatory: All environments: Don’t force the child to eat foods. School: Allow the child to eat food provided from home.  If the child can tolerate it, offer the child the food provided from the school, but allow him to refuse. Even sitting near others eating foods he finds too be aversive may be too much. Consider seating options at meals.  Clinic: Explore food items without eating, such as painting with cut up fruits and vegetables, crumbling cookies or crackers for a craft project. Home: Recommend parents seek help in finding a feeding specialist.</a:t>
            </a:r>
          </a:p>
          <a:p>
            <a:endParaRPr lang="en-US" dirty="0">
              <a:latin typeface="Comic Sans MS"/>
              <a:cs typeface="Comic Sans MS"/>
            </a:endParaRPr>
          </a:p>
          <a:p>
            <a:endParaRPr lang="en-US" dirty="0"/>
          </a:p>
        </p:txBody>
      </p:sp>
    </p:spTree>
    <p:extLst>
      <p:ext uri="{BB962C8B-B14F-4D97-AF65-F5344CB8AC3E}">
        <p14:creationId xmlns:p14="http://schemas.microsoft.com/office/powerpoint/2010/main" xmlns="" val="3843681507"/>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Comic Sans MS"/>
                <a:cs typeface="Comic Sans MS"/>
              </a:rPr>
              <a:t>Strategies for Sensory Sensitivity</a:t>
            </a:r>
          </a:p>
        </p:txBody>
      </p:sp>
      <p:sp>
        <p:nvSpPr>
          <p:cNvPr id="3" name="Content Placeholder 2"/>
          <p:cNvSpPr>
            <a:spLocks noGrp="1"/>
          </p:cNvSpPr>
          <p:nvPr>
            <p:ph idx="1"/>
          </p:nvPr>
        </p:nvSpPr>
        <p:spPr>
          <a:xfrm>
            <a:off x="549275" y="1752599"/>
            <a:ext cx="8042276" cy="4191001"/>
          </a:xfrm>
        </p:spPr>
        <p:txBody>
          <a:bodyPr>
            <a:normAutofit/>
          </a:bodyPr>
          <a:lstStyle/>
          <a:p>
            <a:r>
              <a:rPr lang="en-US" sz="1800" dirty="0">
                <a:latin typeface="Comic Sans MS"/>
                <a:cs typeface="Comic Sans MS"/>
              </a:rPr>
              <a:t>Tactile: All environments: Limit unnecessary touch. Educate family and friends to show affection to child without hugging (if child can’t accept).  Prepare the child for tactile activities by giving him deep pressure squeezes. School/Clinic: Make modifications during art projects, allowing the child to use paintbrushes, toothpicks instead of finger painting. Clinic: Have child explore different textures using a “feely bag”, allow the child to explore “no mess” tactile play, placing substances in zip-lock bags, Try using dry substances, such as large containers filled with rice, beans or pasta. When exploring wet substances, always have wet towels, or a bucket of water, nearby. Home: Consider textures of the child’s clothing, bedding; cut out clothing tags if needed. Offer him opportunities to be near tactile substances, such as watching meals be prepared in the kitchen or when washing dishes.</a:t>
            </a:r>
          </a:p>
        </p:txBody>
      </p:sp>
    </p:spTree>
    <p:extLst>
      <p:ext uri="{BB962C8B-B14F-4D97-AF65-F5344CB8AC3E}">
        <p14:creationId xmlns:p14="http://schemas.microsoft.com/office/powerpoint/2010/main" xmlns="" val="3554583245"/>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23.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171218112"/>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25.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047266988"/>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27.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55771071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6060.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998276634"/>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6067.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28600" y="304800"/>
            <a:ext cx="8686800" cy="6324600"/>
          </a:xfrm>
          <a:prstGeom prst="rect">
            <a:avLst/>
          </a:prstGeom>
        </p:spPr>
      </p:pic>
    </p:spTree>
    <p:extLst>
      <p:ext uri="{BB962C8B-B14F-4D97-AF65-F5344CB8AC3E}">
        <p14:creationId xmlns:p14="http://schemas.microsoft.com/office/powerpoint/2010/main" xmlns="" val="3528004673"/>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136339"/>
            <a:ext cx="4572000" cy="2585323"/>
          </a:xfrm>
          <a:prstGeom prst="rect">
            <a:avLst/>
          </a:prstGeom>
        </p:spPr>
        <p:txBody>
          <a:bodyPr>
            <a:spAutoFit/>
          </a:bodyPr>
          <a:lstStyle/>
          <a:p>
            <a:r>
              <a:rPr lang="en-US" dirty="0">
                <a:latin typeface="Comic Sans MS"/>
                <a:cs typeface="Comic Sans MS"/>
              </a:rPr>
              <a:t>Vestibular: School: offer play activities that don’t require Provide slow, controlled movement. Examples may include linear, allow feet to be on ground</a:t>
            </a:r>
          </a:p>
          <a:p>
            <a:r>
              <a:rPr lang="en-US" dirty="0">
                <a:latin typeface="Comic Sans MS"/>
                <a:cs typeface="Comic Sans MS"/>
              </a:rPr>
              <a:t>Proprioception: graded weighted activities- things they can squeeze, push/pull, lift/carry. If prop ok, then use heavy work activities as this give calming/organizing input</a:t>
            </a:r>
          </a:p>
        </p:txBody>
      </p:sp>
      <p:sp>
        <p:nvSpPr>
          <p:cNvPr id="3" name="Title 2"/>
          <p:cNvSpPr>
            <a:spLocks noGrp="1"/>
          </p:cNvSpPr>
          <p:nvPr>
            <p:ph type="title"/>
          </p:nvPr>
        </p:nvSpPr>
        <p:spPr/>
        <p:txBody>
          <a:bodyPr/>
          <a:lstStyle/>
          <a:p>
            <a:r>
              <a:rPr lang="en-US" dirty="0">
                <a:latin typeface="Comic Sans MS"/>
                <a:cs typeface="Comic Sans MS"/>
              </a:rPr>
              <a:t>Strategies for Sensory Sensitivity</a:t>
            </a:r>
          </a:p>
        </p:txBody>
      </p:sp>
      <p:sp>
        <p:nvSpPr>
          <p:cNvPr id="4" name="Content Placeholder 3"/>
          <p:cNvSpPr>
            <a:spLocks noGrp="1"/>
          </p:cNvSpPr>
          <p:nvPr>
            <p:ph idx="1"/>
          </p:nvPr>
        </p:nvSpPr>
        <p:spPr>
          <a:xfrm>
            <a:off x="549275" y="1524000"/>
            <a:ext cx="8042276" cy="4419601"/>
          </a:xfrm>
        </p:spPr>
        <p:txBody>
          <a:bodyPr/>
          <a:lstStyle/>
          <a:p>
            <a:r>
              <a:rPr lang="en-US" sz="2000" dirty="0">
                <a:latin typeface="Comic Sans MS"/>
                <a:cs typeface="Comic Sans MS"/>
              </a:rPr>
              <a:t>Vestibular: School: Offer play activities that don’t require movement that the child perceives as fearful. For example, have the child walk around the playground instead of swinging. Clinic: Provide slow, controlled movement, such as linear swinging, slow bouncing on a ball with the child’s feet on the ground.  Try pairing proprioceptive input to help calm. </a:t>
            </a:r>
          </a:p>
          <a:p>
            <a:r>
              <a:rPr lang="en-US" sz="2000" dirty="0">
                <a:latin typeface="Comic Sans MS"/>
                <a:cs typeface="Comic Sans MS"/>
              </a:rPr>
              <a:t>Proprioception:  All environments: Proprioceptive input is our greatest organizing sense and can help with calming on over-responsive sensory system. Incorporate heavy work activities throughout the day, but especially before and after engaging in activities where there are known sensitivities. Offer graded weighted activities- things they can squeeze, push/pull, lift/carry. </a:t>
            </a:r>
            <a:endParaRPr lang="en-US" dirty="0"/>
          </a:p>
        </p:txBody>
      </p:sp>
    </p:spTree>
    <p:extLst>
      <p:ext uri="{BB962C8B-B14F-4D97-AF65-F5344CB8AC3E}">
        <p14:creationId xmlns:p14="http://schemas.microsoft.com/office/powerpoint/2010/main" xmlns="" val="2850676314"/>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6490.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xmlns="" val="364073337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896133-A944-7246-BCAC-D90198DD67FF}"/>
              </a:ext>
            </a:extLst>
          </p:cNvPr>
          <p:cNvSpPr>
            <a:spLocks noGrp="1"/>
          </p:cNvSpPr>
          <p:nvPr>
            <p:ph type="title"/>
          </p:nvPr>
        </p:nvSpPr>
        <p:spPr/>
        <p:txBody>
          <a:bodyPr/>
          <a:lstStyle/>
          <a:p>
            <a:r>
              <a:rPr lang="en-US" dirty="0"/>
              <a:t>Sensory Integration </a:t>
            </a:r>
          </a:p>
        </p:txBody>
      </p:sp>
      <p:sp>
        <p:nvSpPr>
          <p:cNvPr id="3" name="Content Placeholder 2">
            <a:extLst>
              <a:ext uri="{FF2B5EF4-FFF2-40B4-BE49-F238E27FC236}">
                <a16:creationId xmlns:a16="http://schemas.microsoft.com/office/drawing/2014/main" xmlns="" id="{30E4DA16-E96B-5840-9D72-3F9AD2BF9450}"/>
              </a:ext>
            </a:extLst>
          </p:cNvPr>
          <p:cNvSpPr>
            <a:spLocks noGrp="1"/>
          </p:cNvSpPr>
          <p:nvPr>
            <p:ph idx="1"/>
          </p:nvPr>
        </p:nvSpPr>
        <p:spPr/>
        <p:txBody>
          <a:bodyPr>
            <a:normAutofit lnSpcReduction="10000"/>
          </a:bodyPr>
          <a:lstStyle/>
          <a:p>
            <a:r>
              <a:rPr lang="en-US" dirty="0"/>
              <a:t>”The organization of sensations for use” –A. Jean Ayres</a:t>
            </a:r>
          </a:p>
          <a:p>
            <a:r>
              <a:rPr lang="en-US" dirty="0"/>
              <a:t>“Directing the Traffic”</a:t>
            </a:r>
          </a:p>
          <a:p>
            <a:r>
              <a:rPr lang="en-US" dirty="0"/>
              <a:t>“Nourishing the Brain”</a:t>
            </a:r>
          </a:p>
          <a:p>
            <a:r>
              <a:rPr lang="en-US" dirty="0"/>
              <a:t>“Making a Whole From Parts”</a:t>
            </a:r>
          </a:p>
          <a:p>
            <a:pPr marL="0" indent="0">
              <a:buNone/>
            </a:pPr>
            <a:endParaRPr lang="en-US" dirty="0"/>
          </a:p>
          <a:p>
            <a:pPr marL="0" indent="0">
              <a:buNone/>
            </a:pPr>
            <a:r>
              <a:rPr lang="en-US" dirty="0"/>
              <a:t>Reference: Ayres, A. J. (2005)</a:t>
            </a:r>
            <a:r>
              <a:rPr lang="en-US" dirty="0">
                <a:latin typeface="Comic Sans MS" pitchFamily="66" charset="0"/>
              </a:rPr>
              <a:t>. </a:t>
            </a:r>
            <a:r>
              <a:rPr lang="en-US" i="1" dirty="0">
                <a:latin typeface="+mj-lt"/>
              </a:rPr>
              <a:t>Sensory integration and the child, 25</a:t>
            </a:r>
            <a:r>
              <a:rPr lang="en-US" i="1" baseline="30000" dirty="0">
                <a:latin typeface="+mj-lt"/>
              </a:rPr>
              <a:t>th</a:t>
            </a:r>
            <a:r>
              <a:rPr lang="en-US" i="1" dirty="0">
                <a:latin typeface="+mj-lt"/>
              </a:rPr>
              <a:t> anniversary edition. </a:t>
            </a:r>
            <a:r>
              <a:rPr lang="en-US" dirty="0">
                <a:latin typeface="+mj-lt"/>
              </a:rPr>
              <a:t>Los Angeles, C.A.: Western Psychological Services.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xmlns="" val="399921344"/>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6499.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xmlns="" val="103624992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6529.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xmlns="" val="1908008338"/>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6521.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xmlns="" val="233361948"/>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796.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xmlns="" val="2952949882"/>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111624"/>
          </a:xfrm>
        </p:spPr>
        <p:txBody>
          <a:bodyPr/>
          <a:lstStyle/>
          <a:p>
            <a:r>
              <a:rPr lang="en-US" sz="4000" dirty="0">
                <a:latin typeface="Comic Sans MS"/>
                <a:cs typeface="Comic Sans MS"/>
              </a:rPr>
              <a:t>Strategies for Low Registration</a:t>
            </a:r>
          </a:p>
        </p:txBody>
      </p:sp>
      <p:sp>
        <p:nvSpPr>
          <p:cNvPr id="3" name="Content Placeholder 2"/>
          <p:cNvSpPr>
            <a:spLocks noGrp="1"/>
          </p:cNvSpPr>
          <p:nvPr>
            <p:ph idx="1"/>
          </p:nvPr>
        </p:nvSpPr>
        <p:spPr/>
        <p:txBody>
          <a:bodyPr>
            <a:normAutofit fontScale="70000" lnSpcReduction="20000"/>
          </a:bodyPr>
          <a:lstStyle/>
          <a:p>
            <a:r>
              <a:rPr lang="en-US" dirty="0">
                <a:latin typeface="Comic Sans MS"/>
                <a:cs typeface="Comic Sans MS"/>
              </a:rPr>
              <a:t>Auditory: All environments: Use alarms/timers to give stronger cue when it is time to transition to the next activity. School: Consider where the child is sitting-placing him near more active children. If possible, allow child to listen to music with varied speeds and intensity while working. This can be done for the whole class, or by having him wear headphones. Clinic: Pair activities with music, try playing background music.  Home: Explore different music, consider exploring therapeutic listening programs.</a:t>
            </a:r>
          </a:p>
          <a:p>
            <a:r>
              <a:rPr lang="en-US" dirty="0">
                <a:latin typeface="Comic Sans MS"/>
                <a:cs typeface="Comic Sans MS"/>
              </a:rPr>
              <a:t>Olfactory: All environments: try using sharp/alerting smells, explore essential oils/diffuser for alerting. School: If a smell is identified that is alerting, provide child with “smell breaks” before activities requiring critical attention.  Clinic: Play games where the child has to match or guess the smell, make snacks. Home: Encourage the child to participate in preparing meals, smelling pungent/sharp foods and spices. </a:t>
            </a:r>
          </a:p>
          <a:p>
            <a:r>
              <a:rPr lang="en-US" dirty="0">
                <a:latin typeface="Comic Sans MS"/>
                <a:cs typeface="Comic Sans MS"/>
              </a:rPr>
              <a:t>Gustatory: All environments: Have the child explore extremes: hot/cold or sweet/sour, suck thick drinks (milkshake, yogurt, pudding) through a straw, chew gum, suck on sour candies.</a:t>
            </a:r>
          </a:p>
        </p:txBody>
      </p:sp>
    </p:spTree>
    <p:extLst>
      <p:ext uri="{BB962C8B-B14F-4D97-AF65-F5344CB8AC3E}">
        <p14:creationId xmlns:p14="http://schemas.microsoft.com/office/powerpoint/2010/main" xmlns="" val="3645448103"/>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959224"/>
          </a:xfrm>
        </p:spPr>
        <p:txBody>
          <a:bodyPr/>
          <a:lstStyle/>
          <a:p>
            <a:r>
              <a:rPr lang="en-US" sz="4000" dirty="0">
                <a:latin typeface="Comic Sans MS"/>
                <a:cs typeface="Comic Sans MS"/>
              </a:rPr>
              <a:t>Strategies for Low Registration</a:t>
            </a:r>
          </a:p>
        </p:txBody>
      </p:sp>
      <p:sp>
        <p:nvSpPr>
          <p:cNvPr id="3" name="Content Placeholder 2"/>
          <p:cNvSpPr>
            <a:spLocks noGrp="1"/>
          </p:cNvSpPr>
          <p:nvPr>
            <p:ph idx="1"/>
          </p:nvPr>
        </p:nvSpPr>
        <p:spPr>
          <a:xfrm>
            <a:off x="549275" y="1371600"/>
            <a:ext cx="8042276" cy="4572001"/>
          </a:xfrm>
        </p:spPr>
        <p:txBody>
          <a:bodyPr>
            <a:normAutofit fontScale="85000" lnSpcReduction="20000"/>
          </a:bodyPr>
          <a:lstStyle/>
          <a:p>
            <a:r>
              <a:rPr lang="en-US" dirty="0">
                <a:latin typeface="Comic Sans MS"/>
                <a:cs typeface="Comic Sans MS"/>
              </a:rPr>
              <a:t>Visual: All environments: Seek eye contact from the child before trying to talk or engage him in an activity. Overall, these children need more intensive visual stimulation and a more colorful environment. School/Clinic: Use bright colors, have child write on colored paper, use a highlighter or give more clear visual boundaries, highlight or underline key information.  </a:t>
            </a:r>
          </a:p>
          <a:p>
            <a:r>
              <a:rPr lang="en-US" dirty="0">
                <a:latin typeface="Comic Sans MS"/>
                <a:cs typeface="Comic Sans MS"/>
              </a:rPr>
              <a:t>Tactile: All environments: Encourage others to touch the child before talking in order to gain attention. Provide tactile rich activities throughout the day. School: Use chalk, paint, markers, crayons for writing activities, use colorful </a:t>
            </a:r>
            <a:r>
              <a:rPr lang="en-US" dirty="0" err="1">
                <a:latin typeface="Comic Sans MS"/>
                <a:cs typeface="Comic Sans MS"/>
              </a:rPr>
              <a:t>manipulatives</a:t>
            </a:r>
            <a:r>
              <a:rPr lang="en-US" dirty="0">
                <a:latin typeface="Comic Sans MS"/>
                <a:cs typeface="Comic Sans MS"/>
              </a:rPr>
              <a:t> during math. Clinic: Hide objects in containers with rice/beans/pasta, write in shaving cream/sand/rice/flour/paint. Home: Rub different textures all over body, use different bath sponges, vigorously dry off the child with a towel after bath-time.</a:t>
            </a:r>
          </a:p>
          <a:p>
            <a:endParaRPr lang="en-US" dirty="0">
              <a:latin typeface="Comic Sans MS"/>
              <a:cs typeface="Comic Sans MS"/>
            </a:endParaRPr>
          </a:p>
          <a:p>
            <a:endParaRPr lang="en-US" dirty="0"/>
          </a:p>
        </p:txBody>
      </p:sp>
    </p:spTree>
    <p:extLst>
      <p:ext uri="{BB962C8B-B14F-4D97-AF65-F5344CB8AC3E}">
        <p14:creationId xmlns:p14="http://schemas.microsoft.com/office/powerpoint/2010/main" xmlns="" val="737821534"/>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842.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xmlns="" val="2317902239"/>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848.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973223220"/>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757.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xmlns="" val="1428805138"/>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798.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xmlns="" val="403675595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6EFC77-4244-524D-9CD5-C999A73D0EFB}"/>
              </a:ext>
            </a:extLst>
          </p:cNvPr>
          <p:cNvSpPr>
            <a:spLocks noGrp="1"/>
          </p:cNvSpPr>
          <p:nvPr>
            <p:ph type="title"/>
          </p:nvPr>
        </p:nvSpPr>
        <p:spPr/>
        <p:txBody>
          <a:bodyPr/>
          <a:lstStyle/>
          <a:p>
            <a:r>
              <a:rPr lang="en-US" dirty="0"/>
              <a:t>SI Frame of Reference</a:t>
            </a:r>
          </a:p>
        </p:txBody>
      </p:sp>
      <p:sp>
        <p:nvSpPr>
          <p:cNvPr id="3" name="Content Placeholder 2">
            <a:extLst>
              <a:ext uri="{FF2B5EF4-FFF2-40B4-BE49-F238E27FC236}">
                <a16:creationId xmlns:a16="http://schemas.microsoft.com/office/drawing/2014/main" xmlns="" id="{19C5A5FD-8A33-FA4C-8842-6F24A9F0A142}"/>
              </a:ext>
            </a:extLst>
          </p:cNvPr>
          <p:cNvSpPr>
            <a:spLocks noGrp="1"/>
          </p:cNvSpPr>
          <p:nvPr>
            <p:ph idx="1"/>
          </p:nvPr>
        </p:nvSpPr>
        <p:spPr/>
        <p:txBody>
          <a:bodyPr>
            <a:normAutofit/>
          </a:bodyPr>
          <a:lstStyle/>
          <a:p>
            <a:pPr fontAlgn="base"/>
            <a:r>
              <a:rPr lang="en-US" dirty="0"/>
              <a:t>The Sensory Integration (SI) frame of reference focuses on how the interaction between the sensory systems including auditory, vestibular, proprioceptive, tactile, and visual systems, provides integrated information that contributes to a child’s learning and adaptive behaviors. </a:t>
            </a:r>
          </a:p>
          <a:p>
            <a:pPr fontAlgn="base"/>
            <a:r>
              <a:rPr lang="en-US" b="1" dirty="0"/>
              <a:t>The key consideration is that children have the abilities to make adaptive responses to constantly changing sensory environments</a:t>
            </a:r>
            <a:r>
              <a:rPr lang="en-US" dirty="0"/>
              <a:t>. </a:t>
            </a:r>
          </a:p>
        </p:txBody>
      </p:sp>
    </p:spTree>
    <p:extLst>
      <p:ext uri="{BB962C8B-B14F-4D97-AF65-F5344CB8AC3E}">
        <p14:creationId xmlns:p14="http://schemas.microsoft.com/office/powerpoint/2010/main" xmlns="" val="2432185632"/>
      </p:ext>
    </p:extLst>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815.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xmlns="" val="1925834414"/>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825.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xmlns="" val="2857338413"/>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381000"/>
            <a:ext cx="8042276" cy="838200"/>
          </a:xfrm>
        </p:spPr>
        <p:txBody>
          <a:bodyPr/>
          <a:lstStyle/>
          <a:p>
            <a:r>
              <a:rPr lang="en-US" sz="4000" dirty="0">
                <a:latin typeface="Comic Sans MS"/>
                <a:cs typeface="Comic Sans MS"/>
              </a:rPr>
              <a:t>Strategies for Low Registration</a:t>
            </a:r>
          </a:p>
        </p:txBody>
      </p:sp>
      <p:sp>
        <p:nvSpPr>
          <p:cNvPr id="3" name="Content Placeholder 2"/>
          <p:cNvSpPr>
            <a:spLocks noGrp="1"/>
          </p:cNvSpPr>
          <p:nvPr>
            <p:ph idx="1"/>
          </p:nvPr>
        </p:nvSpPr>
        <p:spPr>
          <a:xfrm>
            <a:off x="549275" y="1447800"/>
            <a:ext cx="8042276" cy="4495801"/>
          </a:xfrm>
        </p:spPr>
        <p:txBody>
          <a:bodyPr>
            <a:normAutofit fontScale="70000" lnSpcReduction="20000"/>
          </a:bodyPr>
          <a:lstStyle/>
          <a:p>
            <a:r>
              <a:rPr lang="en-US" dirty="0">
                <a:latin typeface="Comic Sans MS"/>
                <a:cs typeface="Comic Sans MS"/>
              </a:rPr>
              <a:t>Vestibular: All environments: These children NEED movement throughout their day. School/Clinic: Incorporate frequent movement breaks: get materials, put away materials, pass things out to classmates, sit on a therapy ball or use a sensory cushion when completing tabletop activities. Clinic: Play movement games/activities that are fast/unpredictable with quick start/stop. Encourage rotary movement (sit n spin, platform swing, tire swing). Home: Encourage outside play as much as possible, choose parks with rotary equipment, play running games with quick/unpredictable changes in direction and speed. Have child bounce on therapy ball while sitting at the table (especially if the child tends to slump).</a:t>
            </a:r>
          </a:p>
          <a:p>
            <a:r>
              <a:rPr lang="en-US" dirty="0">
                <a:latin typeface="Comic Sans MS"/>
                <a:cs typeface="Comic Sans MS"/>
              </a:rPr>
              <a:t>Proprioception: All environments: Incorporate heavy work activities throughout the child’s day. School: cleaning tables, whiteboard/chalkboard, stacking chairs, carrying heavy books, wall push ups, chair push ups. During recess, encourage climbing on a jungle gym, playing tug-of-war, jumping games. Clinic: Gathering/putting away materials, jumping on trampoline, push/pull games, climbing on a jungle gym, animal walks, </a:t>
            </a:r>
            <a:r>
              <a:rPr lang="en-US" dirty="0" err="1">
                <a:latin typeface="Comic Sans MS"/>
                <a:cs typeface="Comic Sans MS"/>
              </a:rPr>
              <a:t>theraband</a:t>
            </a:r>
            <a:r>
              <a:rPr lang="en-US" dirty="0">
                <a:latin typeface="Comic Sans MS"/>
                <a:cs typeface="Comic Sans MS"/>
              </a:rPr>
              <a:t> exercises. Home: Animal walks from room to room, wheelbarrow walking, jumping on a trampoline or bed, house chores- vacuuming, sweeping, taking out garbage, carrying laundry basket.</a:t>
            </a:r>
          </a:p>
        </p:txBody>
      </p:sp>
    </p:spTree>
    <p:extLst>
      <p:ext uri="{BB962C8B-B14F-4D97-AF65-F5344CB8AC3E}">
        <p14:creationId xmlns:p14="http://schemas.microsoft.com/office/powerpoint/2010/main" xmlns="" val="3865200473"/>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7591.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7010400"/>
          </a:xfrm>
          <a:prstGeom prst="rect">
            <a:avLst/>
          </a:prstGeom>
        </p:spPr>
      </p:pic>
    </p:spTree>
    <p:extLst>
      <p:ext uri="{BB962C8B-B14F-4D97-AF65-F5344CB8AC3E}">
        <p14:creationId xmlns:p14="http://schemas.microsoft.com/office/powerpoint/2010/main" xmlns="" val="2817863604"/>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ullSizeRender-2.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xmlns="" val="1288609906"/>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28600"/>
            <a:ext cx="8042276" cy="914400"/>
          </a:xfrm>
        </p:spPr>
        <p:txBody>
          <a:bodyPr/>
          <a:lstStyle/>
          <a:p>
            <a:r>
              <a:rPr lang="en-US" sz="4000" dirty="0">
                <a:latin typeface="Comic Sans MS"/>
                <a:cs typeface="Comic Sans MS"/>
              </a:rPr>
              <a:t>Strategies for Sensory Seeking</a:t>
            </a:r>
          </a:p>
        </p:txBody>
      </p:sp>
      <p:sp>
        <p:nvSpPr>
          <p:cNvPr id="3" name="Content Placeholder 2"/>
          <p:cNvSpPr>
            <a:spLocks noGrp="1"/>
          </p:cNvSpPr>
          <p:nvPr>
            <p:ph idx="1"/>
          </p:nvPr>
        </p:nvSpPr>
        <p:spPr>
          <a:xfrm>
            <a:off x="549275" y="1447800"/>
            <a:ext cx="8042276" cy="4495801"/>
          </a:xfrm>
        </p:spPr>
        <p:txBody>
          <a:bodyPr>
            <a:normAutofit fontScale="92500" lnSpcReduction="20000"/>
          </a:bodyPr>
          <a:lstStyle/>
          <a:p>
            <a:pPr>
              <a:buFont typeface="Wingdings" charset="2"/>
              <a:buChar char="Ø"/>
            </a:pPr>
            <a:r>
              <a:rPr lang="en-US" dirty="0">
                <a:latin typeface="Comic Sans MS"/>
                <a:cs typeface="Comic Sans MS"/>
              </a:rPr>
              <a:t>Note: Many of these activities are similar to ones listed under Low Registration; however, the difference will be in the intensity and duration of the sensory input provided.</a:t>
            </a:r>
          </a:p>
          <a:p>
            <a:pPr>
              <a:buFont typeface="Wingdings" charset="2"/>
              <a:buChar char="Ø"/>
            </a:pPr>
            <a:r>
              <a:rPr lang="en-US" dirty="0">
                <a:latin typeface="Comic Sans MS"/>
                <a:cs typeface="Comic Sans MS"/>
              </a:rPr>
              <a:t>Many children who demonstrate sensory seeking behaviors benefit from the use of a visual schedule. This helps him to know when more movement activities will happen, or how many activities he needs to accomplish before getting a sensory break.</a:t>
            </a:r>
          </a:p>
          <a:p>
            <a:pPr>
              <a:buFont typeface="Wingdings" charset="2"/>
              <a:buChar char="Ø"/>
            </a:pPr>
            <a:r>
              <a:rPr lang="en-US" dirty="0">
                <a:latin typeface="Comic Sans MS"/>
                <a:cs typeface="Comic Sans MS"/>
              </a:rPr>
              <a:t>These children often need help choosing correct activities when given a sensory break. The use of sensory choice boards can be very helpful in guiding the child to make decisions on what activities will best help him become calm and organized.</a:t>
            </a:r>
          </a:p>
          <a:p>
            <a:pPr marL="0" indent="0">
              <a:buNone/>
            </a:pPr>
            <a:endParaRPr lang="en-US" dirty="0">
              <a:latin typeface="Comic Sans MS"/>
              <a:cs typeface="Comic Sans MS"/>
            </a:endParaRPr>
          </a:p>
        </p:txBody>
      </p:sp>
    </p:spTree>
    <p:extLst>
      <p:ext uri="{BB962C8B-B14F-4D97-AF65-F5344CB8AC3E}">
        <p14:creationId xmlns:p14="http://schemas.microsoft.com/office/powerpoint/2010/main" xmlns="" val="4063265034"/>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035424"/>
          </a:xfrm>
        </p:spPr>
        <p:txBody>
          <a:bodyPr/>
          <a:lstStyle/>
          <a:p>
            <a:r>
              <a:rPr lang="en-US" sz="4000" dirty="0">
                <a:latin typeface="Comic Sans MS"/>
                <a:cs typeface="Comic Sans MS"/>
              </a:rPr>
              <a:t>Strategies for Sensory Seeking</a:t>
            </a:r>
            <a:endParaRPr lang="en-US" sz="4000" dirty="0"/>
          </a:p>
        </p:txBody>
      </p:sp>
      <p:sp>
        <p:nvSpPr>
          <p:cNvPr id="3" name="Content Placeholder 2"/>
          <p:cNvSpPr>
            <a:spLocks noGrp="1"/>
          </p:cNvSpPr>
          <p:nvPr>
            <p:ph idx="1"/>
          </p:nvPr>
        </p:nvSpPr>
        <p:spPr/>
        <p:txBody>
          <a:bodyPr>
            <a:normAutofit fontScale="92500" lnSpcReduction="10000"/>
          </a:bodyPr>
          <a:lstStyle/>
          <a:p>
            <a:r>
              <a:rPr lang="en-US" dirty="0">
                <a:latin typeface="Comic Sans MS"/>
                <a:cs typeface="Comic Sans MS"/>
              </a:rPr>
              <a:t>Olfactory: All environments: have child explore essential oils and determine ones that help the child calm. School: If a smell is identified that is calming, consider using it in a diffuser. Offer child “smell breaks” to help child calm before engaging in activities.  Clinic: Play games where the child has to match or guess the smell, make snacks. Home: Encourage the child to participate in preparing meals, smelling various spices.  </a:t>
            </a:r>
          </a:p>
          <a:p>
            <a:r>
              <a:rPr lang="en-US" dirty="0">
                <a:latin typeface="Comic Sans MS"/>
                <a:cs typeface="Comic Sans MS"/>
              </a:rPr>
              <a:t>Gustatory: All environments: Offer foods with lots of flavor, intense tastes, offer variety of textures, have child drink through straw, provide thickened liquids for more intensity.</a:t>
            </a:r>
          </a:p>
          <a:p>
            <a:endParaRPr lang="en-US" dirty="0"/>
          </a:p>
        </p:txBody>
      </p:sp>
    </p:spTree>
    <p:extLst>
      <p:ext uri="{BB962C8B-B14F-4D97-AF65-F5344CB8AC3E}">
        <p14:creationId xmlns:p14="http://schemas.microsoft.com/office/powerpoint/2010/main" xmlns="" val="3743659255"/>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4051.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xmlns="" val="1883950140"/>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938.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xmlns="" val="2495959411"/>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3105835"/>
            <a:ext cx="4572000" cy="646331"/>
          </a:xfrm>
          <a:prstGeom prst="rect">
            <a:avLst/>
          </a:prstGeom>
        </p:spPr>
        <p:txBody>
          <a:bodyPr>
            <a:spAutoFit/>
          </a:bodyPr>
          <a:lstStyle/>
          <a:p>
            <a:r>
              <a:rPr lang="en-US" dirty="0">
                <a:latin typeface="Comic Sans MS"/>
                <a:cs typeface="Comic Sans MS"/>
              </a:rPr>
              <a:t>Visual: Minimize clutter, organized materials at desk, in closets/drawers</a:t>
            </a:r>
          </a:p>
        </p:txBody>
      </p:sp>
      <p:sp>
        <p:nvSpPr>
          <p:cNvPr id="3" name="Title 2"/>
          <p:cNvSpPr>
            <a:spLocks noGrp="1"/>
          </p:cNvSpPr>
          <p:nvPr>
            <p:ph type="title"/>
          </p:nvPr>
        </p:nvSpPr>
        <p:spPr>
          <a:xfrm>
            <a:off x="549275" y="107576"/>
            <a:ext cx="8042276" cy="1035424"/>
          </a:xfrm>
        </p:spPr>
        <p:txBody>
          <a:bodyPr/>
          <a:lstStyle/>
          <a:p>
            <a:r>
              <a:rPr lang="en-US" sz="4000" dirty="0">
                <a:latin typeface="Comic Sans MS"/>
                <a:cs typeface="Comic Sans MS"/>
              </a:rPr>
              <a:t>Strategies for Sensory Seeking</a:t>
            </a:r>
          </a:p>
        </p:txBody>
      </p:sp>
      <p:sp>
        <p:nvSpPr>
          <p:cNvPr id="4" name="Content Placeholder 3"/>
          <p:cNvSpPr>
            <a:spLocks noGrp="1"/>
          </p:cNvSpPr>
          <p:nvPr>
            <p:ph idx="1"/>
          </p:nvPr>
        </p:nvSpPr>
        <p:spPr/>
        <p:txBody>
          <a:bodyPr>
            <a:normAutofit fontScale="85000" lnSpcReduction="10000"/>
          </a:bodyPr>
          <a:lstStyle/>
          <a:p>
            <a:r>
              <a:rPr lang="en-US" dirty="0">
                <a:latin typeface="Comic Sans MS"/>
                <a:cs typeface="Comic Sans MS"/>
              </a:rPr>
              <a:t>Auditory: School: If possible, allow child to have background music when working, use headphones. Clinic: Consider exploring different listening programs. Home: Allow child to explore different types of music, use headphones to increase intensity.</a:t>
            </a:r>
          </a:p>
          <a:p>
            <a:r>
              <a:rPr lang="en-US" dirty="0">
                <a:latin typeface="Comic Sans MS"/>
                <a:cs typeface="Comic Sans MS"/>
              </a:rPr>
              <a:t>Visual: School: Minimize clutter in classroom, keep materials organized at desk to limit visual distractions (may need to provide visual supports). Clinic: If child is seeking visual input, increase the intensity by pairing the input with more demands (for example, child has to find the colored balls hidden in room and then throw the balls at a target), Child should ideally be seen in a room with limited visual distractions. Use containers, dividers, curtains to limit visual distractions. Home: Minimize clutter by keeping objects in containers, in closets/drawers.</a:t>
            </a:r>
          </a:p>
          <a:p>
            <a:endParaRPr lang="en-US" dirty="0"/>
          </a:p>
        </p:txBody>
      </p:sp>
    </p:spTree>
    <p:extLst>
      <p:ext uri="{BB962C8B-B14F-4D97-AF65-F5344CB8AC3E}">
        <p14:creationId xmlns:p14="http://schemas.microsoft.com/office/powerpoint/2010/main" xmlns="" val="352349335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9967A2-8AD0-4947-A551-3BFD113A9AD2}"/>
              </a:ext>
            </a:extLst>
          </p:cNvPr>
          <p:cNvSpPr>
            <a:spLocks noGrp="1"/>
          </p:cNvSpPr>
          <p:nvPr>
            <p:ph type="title"/>
          </p:nvPr>
        </p:nvSpPr>
        <p:spPr/>
        <p:txBody>
          <a:bodyPr/>
          <a:lstStyle/>
          <a:p>
            <a:r>
              <a:rPr lang="en-US" dirty="0"/>
              <a:t>SI Frame of Reference</a:t>
            </a:r>
          </a:p>
        </p:txBody>
      </p:sp>
      <p:sp>
        <p:nvSpPr>
          <p:cNvPr id="3" name="Content Placeholder 2">
            <a:extLst>
              <a:ext uri="{FF2B5EF4-FFF2-40B4-BE49-F238E27FC236}">
                <a16:creationId xmlns:a16="http://schemas.microsoft.com/office/drawing/2014/main" xmlns="" id="{83678295-C283-E944-A938-BC39A607CED7}"/>
              </a:ext>
            </a:extLst>
          </p:cNvPr>
          <p:cNvSpPr>
            <a:spLocks noGrp="1"/>
          </p:cNvSpPr>
          <p:nvPr>
            <p:ph idx="1"/>
          </p:nvPr>
        </p:nvSpPr>
        <p:spPr/>
        <p:txBody>
          <a:bodyPr>
            <a:normAutofit lnSpcReduction="10000"/>
          </a:bodyPr>
          <a:lstStyle/>
          <a:p>
            <a:pPr fontAlgn="base"/>
            <a:r>
              <a:rPr lang="en-US" dirty="0"/>
              <a:t> The outcomes of sensory integrative process consist of:</a:t>
            </a:r>
          </a:p>
          <a:p>
            <a:pPr lvl="1" fontAlgn="base"/>
            <a:r>
              <a:rPr lang="en-US" dirty="0"/>
              <a:t>The ability to modulate, discriminate, and integrate sensory information from the body and from the environment,</a:t>
            </a:r>
          </a:p>
          <a:p>
            <a:pPr lvl="1" fontAlgn="base"/>
            <a:r>
              <a:rPr lang="en-US" dirty="0"/>
              <a:t>Self-regulation to regulate and maintain his/her arousal level to focus on task, </a:t>
            </a:r>
          </a:p>
          <a:p>
            <a:pPr lvl="1" fontAlgn="base"/>
            <a:r>
              <a:rPr lang="en-US" dirty="0"/>
              <a:t>Maintenance of postural control, ocular control, bilateral coordination, and laterality, </a:t>
            </a:r>
          </a:p>
          <a:p>
            <a:pPr lvl="1" fontAlgn="base"/>
            <a:r>
              <a:rPr lang="en-US" dirty="0"/>
              <a:t>Praxis and organizing behavior for tasks and activities, and</a:t>
            </a:r>
          </a:p>
          <a:p>
            <a:pPr lvl="1" fontAlgn="base"/>
            <a:r>
              <a:rPr lang="en-US" dirty="0"/>
              <a:t>Development of self-esteem and self-efficacy. </a:t>
            </a:r>
          </a:p>
          <a:p>
            <a:endParaRPr lang="en-US" dirty="0"/>
          </a:p>
        </p:txBody>
      </p:sp>
    </p:spTree>
    <p:extLst>
      <p:ext uri="{BB962C8B-B14F-4D97-AF65-F5344CB8AC3E}">
        <p14:creationId xmlns:p14="http://schemas.microsoft.com/office/powerpoint/2010/main" xmlns="" val="2326912635"/>
      </p:ext>
    </p:extLst>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959224"/>
          </a:xfrm>
        </p:spPr>
        <p:txBody>
          <a:bodyPr/>
          <a:lstStyle/>
          <a:p>
            <a:r>
              <a:rPr lang="en-US" sz="4000" dirty="0">
                <a:latin typeface="Comic Sans MS"/>
                <a:cs typeface="Comic Sans MS"/>
              </a:rPr>
              <a:t>Strategies for Sensory Seeking</a:t>
            </a:r>
          </a:p>
        </p:txBody>
      </p:sp>
      <p:sp>
        <p:nvSpPr>
          <p:cNvPr id="3" name="Content Placeholder 2"/>
          <p:cNvSpPr>
            <a:spLocks noGrp="1"/>
          </p:cNvSpPr>
          <p:nvPr>
            <p:ph idx="1"/>
          </p:nvPr>
        </p:nvSpPr>
        <p:spPr>
          <a:xfrm>
            <a:off x="549275" y="1524000"/>
            <a:ext cx="8042276" cy="4419601"/>
          </a:xfrm>
        </p:spPr>
        <p:txBody>
          <a:bodyPr>
            <a:normAutofit fontScale="85000" lnSpcReduction="20000"/>
          </a:bodyPr>
          <a:lstStyle/>
          <a:p>
            <a:r>
              <a:rPr lang="en-US" dirty="0">
                <a:latin typeface="Comic Sans MS"/>
                <a:cs typeface="Comic Sans MS"/>
              </a:rPr>
              <a:t>Tactile: School: Offer child fidget toys (teach rules for use), place a </a:t>
            </a:r>
            <a:r>
              <a:rPr lang="en-US" dirty="0" err="1">
                <a:latin typeface="Comic Sans MS"/>
                <a:cs typeface="Comic Sans MS"/>
              </a:rPr>
              <a:t>velcro</a:t>
            </a:r>
            <a:r>
              <a:rPr lang="en-US" dirty="0">
                <a:latin typeface="Comic Sans MS"/>
                <a:cs typeface="Comic Sans MS"/>
              </a:rPr>
              <a:t> strip under the desk, have the child wear an elastic bracelet, provide deep pressure throughout the day, consider having the child wear a compression vest. Add tactile experiences into the child’s school routine, such as introducing a “texture of the week” during circle time. Clinic: Allow child to use fidget toys when possible. Incorporate “tactile breaks” into his session, offering deep pressure squeezes/making a sandwich/</a:t>
            </a:r>
            <a:r>
              <a:rPr lang="en-US" dirty="0" err="1">
                <a:latin typeface="Comic Sans MS"/>
                <a:cs typeface="Comic Sans MS"/>
              </a:rPr>
              <a:t>sarmale</a:t>
            </a:r>
            <a:r>
              <a:rPr lang="en-US" dirty="0">
                <a:latin typeface="Comic Sans MS"/>
                <a:cs typeface="Comic Sans MS"/>
              </a:rPr>
              <a:t>, provide tactile play, but again increase the demands by having him do more structured activities with the tactile substance (such as making shapes with play-dough or sand, writing spelling words in shaving cream or salt, finding objects buried in sensory boxes and then sorting or labeling). Home: Encourage tactile play </a:t>
            </a:r>
            <a:r>
              <a:rPr lang="en-US" u="sng" dirty="0">
                <a:latin typeface="Comic Sans MS"/>
                <a:cs typeface="Comic Sans MS"/>
              </a:rPr>
              <a:t>with boundaries</a:t>
            </a:r>
            <a:r>
              <a:rPr lang="en-US" dirty="0">
                <a:latin typeface="Comic Sans MS"/>
                <a:cs typeface="Comic Sans MS"/>
              </a:rPr>
              <a:t> (example: painting in designated areas, writing out spelling words in salt/sugar/flour, lotion rubs after bath time (can be followed by joint compressions).</a:t>
            </a:r>
            <a:endParaRPr lang="en-US" u="sng" dirty="0">
              <a:latin typeface="Comic Sans MS"/>
              <a:cs typeface="Comic Sans MS"/>
            </a:endParaRPr>
          </a:p>
        </p:txBody>
      </p:sp>
    </p:spTree>
    <p:extLst>
      <p:ext uri="{BB962C8B-B14F-4D97-AF65-F5344CB8AC3E}">
        <p14:creationId xmlns:p14="http://schemas.microsoft.com/office/powerpoint/2010/main" xmlns="" val="1578696404"/>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dgets.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295400" y="1371600"/>
            <a:ext cx="6248400" cy="4406646"/>
          </a:xfrm>
          <a:prstGeom prst="rect">
            <a:avLst/>
          </a:prstGeom>
        </p:spPr>
      </p:pic>
      <p:sp>
        <p:nvSpPr>
          <p:cNvPr id="7" name="Title 6"/>
          <p:cNvSpPr>
            <a:spLocks noGrp="1"/>
          </p:cNvSpPr>
          <p:nvPr>
            <p:ph type="title" idx="4294967295"/>
          </p:nvPr>
        </p:nvSpPr>
        <p:spPr>
          <a:xfrm>
            <a:off x="0" y="457200"/>
            <a:ext cx="8042275" cy="685800"/>
          </a:xfrm>
        </p:spPr>
        <p:txBody>
          <a:bodyPr/>
          <a:lstStyle/>
          <a:p>
            <a:r>
              <a:rPr lang="en-US" sz="4000" dirty="0">
                <a:latin typeface="Comic Sans MS"/>
                <a:cs typeface="Comic Sans MS"/>
              </a:rPr>
              <a:t>Examples of Fidgets</a:t>
            </a:r>
          </a:p>
        </p:txBody>
      </p:sp>
    </p:spTree>
    <p:extLst>
      <p:ext uri="{BB962C8B-B14F-4D97-AF65-F5344CB8AC3E}">
        <p14:creationId xmlns:p14="http://schemas.microsoft.com/office/powerpoint/2010/main" xmlns="" val="3298701911"/>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4.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52400" y="-228600"/>
            <a:ext cx="8839200" cy="6934200"/>
          </a:xfrm>
          <a:prstGeom prst="rect">
            <a:avLst/>
          </a:prstGeom>
        </p:spPr>
      </p:pic>
    </p:spTree>
    <p:extLst>
      <p:ext uri="{BB962C8B-B14F-4D97-AF65-F5344CB8AC3E}">
        <p14:creationId xmlns:p14="http://schemas.microsoft.com/office/powerpoint/2010/main" xmlns="" val="2867882423"/>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672.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xmlns="" val="2290210486"/>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016.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xmlns="" val="2611960642"/>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910.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xmlns="" val="3532162801"/>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815.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xmlns="" val="2171929702"/>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6558.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xmlns="" val="2810818781"/>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89.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2000" y="152400"/>
            <a:ext cx="6172200" cy="6858000"/>
          </a:xfrm>
          <a:prstGeom prst="rect">
            <a:avLst/>
          </a:prstGeom>
        </p:spPr>
      </p:pic>
    </p:spTree>
    <p:extLst>
      <p:ext uri="{BB962C8B-B14F-4D97-AF65-F5344CB8AC3E}">
        <p14:creationId xmlns:p14="http://schemas.microsoft.com/office/powerpoint/2010/main" xmlns="" val="118046242"/>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30507797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2F792C-684F-7D4F-9F7B-C7E71BC6EDE4}"/>
              </a:ext>
            </a:extLst>
          </p:cNvPr>
          <p:cNvSpPr>
            <a:spLocks noGrp="1"/>
          </p:cNvSpPr>
          <p:nvPr>
            <p:ph type="title"/>
          </p:nvPr>
        </p:nvSpPr>
        <p:spPr/>
        <p:txBody>
          <a:bodyPr/>
          <a:lstStyle/>
          <a:p>
            <a:r>
              <a:rPr lang="en-US" dirty="0"/>
              <a:t>SI Frame of Reference</a:t>
            </a:r>
          </a:p>
        </p:txBody>
      </p:sp>
      <p:sp>
        <p:nvSpPr>
          <p:cNvPr id="3" name="Content Placeholder 2">
            <a:extLst>
              <a:ext uri="{FF2B5EF4-FFF2-40B4-BE49-F238E27FC236}">
                <a16:creationId xmlns:a16="http://schemas.microsoft.com/office/drawing/2014/main" xmlns="" id="{7A2A3613-257B-254D-852A-790A733EDCC0}"/>
              </a:ext>
            </a:extLst>
          </p:cNvPr>
          <p:cNvSpPr>
            <a:spLocks noGrp="1"/>
          </p:cNvSpPr>
          <p:nvPr>
            <p:ph idx="1"/>
          </p:nvPr>
        </p:nvSpPr>
        <p:spPr/>
        <p:txBody>
          <a:bodyPr>
            <a:normAutofit/>
          </a:bodyPr>
          <a:lstStyle/>
          <a:p>
            <a:r>
              <a:rPr lang="en-US" dirty="0"/>
              <a:t>Interventions using the SI frame of reference include use of therapeutic equipment to provide children with various sensory opportunities, with at least two of these three sensations (tactile, vestibular, and proprioceptive). Sensations are provided in a structured environment, graded to a greater or lesser intensity depending on the needs of each child. </a:t>
            </a:r>
          </a:p>
          <a:p>
            <a:pPr marL="0" indent="0">
              <a:buNone/>
            </a:pPr>
            <a:r>
              <a:rPr lang="en-US" dirty="0"/>
              <a:t>Reference: https://</a:t>
            </a:r>
            <a:r>
              <a:rPr lang="en-US" dirty="0" err="1"/>
              <a:t>ottheory.com</a:t>
            </a:r>
            <a:r>
              <a:rPr lang="en-US" dirty="0"/>
              <a:t>/therapy-model/sensory-integration-frame-reference</a:t>
            </a:r>
          </a:p>
        </p:txBody>
      </p:sp>
    </p:spTree>
    <p:extLst>
      <p:ext uri="{BB962C8B-B14F-4D97-AF65-F5344CB8AC3E}">
        <p14:creationId xmlns:p14="http://schemas.microsoft.com/office/powerpoint/2010/main" xmlns="" val="2561013649"/>
      </p:ext>
    </p:extLst>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9275" y="107576"/>
            <a:ext cx="8042276" cy="1035424"/>
          </a:xfrm>
        </p:spPr>
        <p:txBody>
          <a:bodyPr/>
          <a:lstStyle/>
          <a:p>
            <a:r>
              <a:rPr lang="en-US" sz="4000" dirty="0">
                <a:latin typeface="Comic Sans MS"/>
                <a:cs typeface="Comic Sans MS"/>
              </a:rPr>
              <a:t>Strategies for Sensory Seeking</a:t>
            </a:r>
            <a:endParaRPr lang="en-US" sz="4000" dirty="0"/>
          </a:p>
        </p:txBody>
      </p:sp>
      <p:sp>
        <p:nvSpPr>
          <p:cNvPr id="8" name="Content Placeholder 7"/>
          <p:cNvSpPr>
            <a:spLocks noGrp="1"/>
          </p:cNvSpPr>
          <p:nvPr>
            <p:ph idx="1"/>
          </p:nvPr>
        </p:nvSpPr>
        <p:spPr/>
        <p:txBody>
          <a:bodyPr>
            <a:normAutofit fontScale="85000" lnSpcReduction="10000"/>
          </a:bodyPr>
          <a:lstStyle/>
          <a:p>
            <a:r>
              <a:rPr lang="en-US" dirty="0">
                <a:latin typeface="Comic Sans MS"/>
                <a:cs typeface="Comic Sans MS"/>
              </a:rPr>
              <a:t>Proprioceptive: All environments: Provide joint compressions, engage the child in heavy work activities,  School/Clinic: Schedule “brain breaks” throughout the day that require stomping, jumping or running in place while saying words, doing math problems. Complete puzzles, sorting/labeling activities, or story time while prone on elbows (on belly, propped up on elbows) or belly over ball.  Provide heavy work activities, such as doing chair push ups, wall push ups, cleaning the chalkboard/whiteboard, moving furniture.  Consider using </a:t>
            </a:r>
            <a:r>
              <a:rPr lang="en-US" dirty="0" err="1">
                <a:latin typeface="Comic Sans MS"/>
                <a:cs typeface="Comic Sans MS"/>
              </a:rPr>
              <a:t>theraband</a:t>
            </a:r>
            <a:r>
              <a:rPr lang="en-US" dirty="0">
                <a:latin typeface="Comic Sans MS"/>
                <a:cs typeface="Comic Sans MS"/>
              </a:rPr>
              <a:t> around legs of chair, a weighted vest, or a weighted lap pad (strongly recommend these items be used under the supervision/consultation of an occupational therapist). Home: Assign child chores that require heavy work, such as vacuuming, sweeping, carrying in groceries, do animal walks or wheelbarrow walks from one room to another.</a:t>
            </a:r>
            <a:endParaRPr lang="en-US" b="1" dirty="0">
              <a:latin typeface="Comic Sans MS"/>
              <a:cs typeface="Comic Sans MS"/>
            </a:endParaRPr>
          </a:p>
          <a:p>
            <a:endParaRPr lang="en-US" dirty="0"/>
          </a:p>
        </p:txBody>
      </p:sp>
    </p:spTree>
    <p:extLst>
      <p:ext uri="{BB962C8B-B14F-4D97-AF65-F5344CB8AC3E}">
        <p14:creationId xmlns:p14="http://schemas.microsoft.com/office/powerpoint/2010/main" xmlns="" val="1224803625"/>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84208" y="3244334"/>
            <a:ext cx="1775584" cy="369332"/>
          </a:xfrm>
          <a:prstGeom prst="rect">
            <a:avLst/>
          </a:prstGeom>
        </p:spPr>
        <p:txBody>
          <a:bodyPr wrap="none">
            <a:spAutoFit/>
          </a:bodyPr>
          <a:lstStyle/>
          <a:p>
            <a:r>
              <a:rPr lang="en-US" dirty="0"/>
              <a:t>IMG_3232.JPG</a:t>
            </a:r>
          </a:p>
        </p:txBody>
      </p:sp>
      <p:pic>
        <p:nvPicPr>
          <p:cNvPr id="6" name="Picture 5" descr="IMG_3232.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xmlns="" val="2894441240"/>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715.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xmlns="" val="2604373538"/>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6886.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xmlns="" val="1217944294"/>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111624"/>
          </a:xfrm>
        </p:spPr>
        <p:txBody>
          <a:bodyPr/>
          <a:lstStyle/>
          <a:p>
            <a:r>
              <a:rPr lang="en-US" sz="4000" dirty="0">
                <a:latin typeface="Comic Sans MS"/>
                <a:cs typeface="Comic Sans MS"/>
              </a:rPr>
              <a:t>Strategies for Sensory Seeking</a:t>
            </a:r>
          </a:p>
        </p:txBody>
      </p:sp>
      <p:sp>
        <p:nvSpPr>
          <p:cNvPr id="3" name="Content Placeholder 2"/>
          <p:cNvSpPr>
            <a:spLocks noGrp="1"/>
          </p:cNvSpPr>
          <p:nvPr>
            <p:ph idx="1"/>
          </p:nvPr>
        </p:nvSpPr>
        <p:spPr/>
        <p:txBody>
          <a:bodyPr>
            <a:normAutofit fontScale="92500" lnSpcReduction="10000"/>
          </a:bodyPr>
          <a:lstStyle/>
          <a:p>
            <a:r>
              <a:rPr lang="en-US" dirty="0">
                <a:latin typeface="Comic Sans MS"/>
                <a:cs typeface="Comic Sans MS"/>
              </a:rPr>
              <a:t>Vestibular:  School: Provide STRUCTURED/ORGANIZED movement breaks/brain breaks throughout the day. Allow child to sit on ball, tall kneel, use a sensory cushion, or provide a standing work station. Teach limits. Clinic: May need to start with fast, rotary swinging, but then need to gradually transition to slow, linear swinging. When using moving equipment, increase the demands, such as having the child catch/grab/throw items while on swing or when bouncing on ball. Pair proprioceptive input with the vestibular input to help calm. For example, pulling on a rope while swinging, throwing a weighted ball while bouncing. Home: Jumping on a trampoline, paired with throwing/catching a ball, pick up games/activities, swinging at park.</a:t>
            </a:r>
            <a:endParaRPr lang="en-US" dirty="0"/>
          </a:p>
        </p:txBody>
      </p:sp>
    </p:spTree>
    <p:extLst>
      <p:ext uri="{BB962C8B-B14F-4D97-AF65-F5344CB8AC3E}">
        <p14:creationId xmlns:p14="http://schemas.microsoft.com/office/powerpoint/2010/main" xmlns="" val="1964149842"/>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8100.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335355479"/>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8068.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783367076"/>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739247809"/>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301594268"/>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6303.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93900" y="0"/>
            <a:ext cx="5143500" cy="6553200"/>
          </a:xfrm>
          <a:prstGeom prst="rect">
            <a:avLst/>
          </a:prstGeom>
        </p:spPr>
      </p:pic>
    </p:spTree>
    <p:extLst>
      <p:ext uri="{BB962C8B-B14F-4D97-AF65-F5344CB8AC3E}">
        <p14:creationId xmlns:p14="http://schemas.microsoft.com/office/powerpoint/2010/main" xmlns="" val="602961926"/>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2932</TotalTime>
  <Words>5422</Words>
  <Application>Microsoft Macintosh PowerPoint</Application>
  <PresentationFormat>On-screen Show (4:3)</PresentationFormat>
  <Paragraphs>352</Paragraphs>
  <Slides>105</Slides>
  <Notes>29</Notes>
  <HiddenSlides>0</HiddenSlides>
  <MMClips>0</MMClips>
  <ScaleCrop>false</ScaleCrop>
  <HeadingPairs>
    <vt:vector size="4" baseType="variant">
      <vt:variant>
        <vt:lpstr>Theme</vt:lpstr>
      </vt:variant>
      <vt:variant>
        <vt:i4>1</vt:i4>
      </vt:variant>
      <vt:variant>
        <vt:lpstr>Slide Titles</vt:lpstr>
      </vt:variant>
      <vt:variant>
        <vt:i4>105</vt:i4>
      </vt:variant>
    </vt:vector>
  </HeadingPairs>
  <TitlesOfParts>
    <vt:vector size="106" baseType="lpstr">
      <vt:lpstr>Breeze</vt:lpstr>
      <vt:lpstr>Introduction to Sensory Integration and Sensory Processing Disorders</vt:lpstr>
      <vt:lpstr>Course Objectives</vt:lpstr>
      <vt:lpstr>Sensory Integration is…</vt:lpstr>
      <vt:lpstr>Dr. A. Jean Ayres</vt:lpstr>
      <vt:lpstr>Sensory Integration Theory</vt:lpstr>
      <vt:lpstr>Sensory Integration </vt:lpstr>
      <vt:lpstr>SI Frame of Reference</vt:lpstr>
      <vt:lpstr>SI Frame of Reference</vt:lpstr>
      <vt:lpstr>SI Frame of Reference</vt:lpstr>
      <vt:lpstr>Definition of Sensory Processing</vt:lpstr>
      <vt:lpstr>Slide 11</vt:lpstr>
      <vt:lpstr>Effective Sensory Processing Promotes:</vt:lpstr>
      <vt:lpstr>Sensory Systems: The Basic 5</vt:lpstr>
      <vt:lpstr>Our “Hidden Senses”</vt:lpstr>
      <vt:lpstr>Sensory Systems: Building a Strong Foundation</vt:lpstr>
      <vt:lpstr>Slide 16</vt:lpstr>
      <vt:lpstr>Visual Sense</vt:lpstr>
      <vt:lpstr>Taste Sense (Gustatory)</vt:lpstr>
      <vt:lpstr>Sound Sense (Auditory)</vt:lpstr>
      <vt:lpstr>Smell Sense (Olfactory)</vt:lpstr>
      <vt:lpstr>Touch Sense (Tactile)</vt:lpstr>
      <vt:lpstr>Slide 22</vt:lpstr>
      <vt:lpstr>Slide 23</vt:lpstr>
      <vt:lpstr>Movement Sense (Vestibular)</vt:lpstr>
      <vt:lpstr>Vestibular System</vt:lpstr>
      <vt:lpstr>Slide 26</vt:lpstr>
      <vt:lpstr>Position Sense (Proprioception)</vt:lpstr>
      <vt:lpstr>Slide 28</vt:lpstr>
      <vt:lpstr>Sensory Processing Disorder</vt:lpstr>
      <vt:lpstr>Slide 30</vt:lpstr>
      <vt:lpstr>Sensory Modulation Disorder</vt:lpstr>
      <vt:lpstr>Sensory Over-Responsivity</vt:lpstr>
      <vt:lpstr>Sensory Under-Responsitivity</vt:lpstr>
      <vt:lpstr>Sensory Seeking/Craving</vt:lpstr>
      <vt:lpstr>Sensory Discrimination Disorder</vt:lpstr>
      <vt:lpstr>Sensory-Based Motor Disorder</vt:lpstr>
      <vt:lpstr>Dyspraxia</vt:lpstr>
      <vt:lpstr>Postural Disorder</vt:lpstr>
      <vt:lpstr> Evaluating Sensory Integration</vt:lpstr>
      <vt:lpstr>SIPT</vt:lpstr>
      <vt:lpstr>Sensory Processing Measure</vt:lpstr>
      <vt:lpstr> Sensory Profile 2™</vt:lpstr>
      <vt:lpstr>Observations</vt:lpstr>
      <vt:lpstr>Observations Based on SI Theory</vt:lpstr>
      <vt:lpstr>Observations Based on SI Theory</vt:lpstr>
      <vt:lpstr>Key Points to Remember</vt:lpstr>
      <vt:lpstr>SMART play</vt:lpstr>
      <vt:lpstr>Principles of Sensory Integration Therapy (SIT)</vt:lpstr>
      <vt:lpstr>Strategies for Sensory Sensitivity</vt:lpstr>
      <vt:lpstr>Strategies for Sensory Sensitivity</vt:lpstr>
      <vt:lpstr>Strategies for Sensory Sensitivity</vt:lpstr>
      <vt:lpstr>Strategies for Sensory Sensitivity</vt:lpstr>
      <vt:lpstr>Slide 53</vt:lpstr>
      <vt:lpstr>Slide 54</vt:lpstr>
      <vt:lpstr>Slide 55</vt:lpstr>
      <vt:lpstr>Slide 56</vt:lpstr>
      <vt:lpstr>Slide 57</vt:lpstr>
      <vt:lpstr>Strategies for Sensory Sensitivity</vt:lpstr>
      <vt:lpstr>Slide 59</vt:lpstr>
      <vt:lpstr>Slide 60</vt:lpstr>
      <vt:lpstr>Slide 61</vt:lpstr>
      <vt:lpstr>Slide 62</vt:lpstr>
      <vt:lpstr>Slide 63</vt:lpstr>
      <vt:lpstr>Strategies for Low Registration</vt:lpstr>
      <vt:lpstr>Strategies for Low Registration</vt:lpstr>
      <vt:lpstr>Slide 66</vt:lpstr>
      <vt:lpstr>Slide 67</vt:lpstr>
      <vt:lpstr>Slide 68</vt:lpstr>
      <vt:lpstr>Slide 69</vt:lpstr>
      <vt:lpstr>Slide 70</vt:lpstr>
      <vt:lpstr>Slide 71</vt:lpstr>
      <vt:lpstr>Strategies for Low Registration</vt:lpstr>
      <vt:lpstr>Slide 73</vt:lpstr>
      <vt:lpstr>Slide 74</vt:lpstr>
      <vt:lpstr>Strategies for Sensory Seeking</vt:lpstr>
      <vt:lpstr>Strategies for Sensory Seeking</vt:lpstr>
      <vt:lpstr>Slide 77</vt:lpstr>
      <vt:lpstr>Slide 78</vt:lpstr>
      <vt:lpstr>Strategies for Sensory Seeking</vt:lpstr>
      <vt:lpstr>Strategies for Sensory Seeking</vt:lpstr>
      <vt:lpstr>Examples of Fidgets</vt:lpstr>
      <vt:lpstr>Slide 82</vt:lpstr>
      <vt:lpstr>Slide 83</vt:lpstr>
      <vt:lpstr>Slide 84</vt:lpstr>
      <vt:lpstr>Slide 85</vt:lpstr>
      <vt:lpstr>Slide 86</vt:lpstr>
      <vt:lpstr>Slide 87</vt:lpstr>
      <vt:lpstr>Slide 88</vt:lpstr>
      <vt:lpstr>Slide 89</vt:lpstr>
      <vt:lpstr>Strategies for Sensory Seeking</vt:lpstr>
      <vt:lpstr>Slide 91</vt:lpstr>
      <vt:lpstr>Slide 92</vt:lpstr>
      <vt:lpstr>Slide 93</vt:lpstr>
      <vt:lpstr>Strategies for Sensory Seeking</vt:lpstr>
      <vt:lpstr>Slide 95</vt:lpstr>
      <vt:lpstr>Slide 96</vt:lpstr>
      <vt:lpstr>Slide 97</vt:lpstr>
      <vt:lpstr>Slide 98</vt:lpstr>
      <vt:lpstr>Slide 99</vt:lpstr>
      <vt:lpstr>Slide 100</vt:lpstr>
      <vt:lpstr>Strategies for Dyspraxia</vt:lpstr>
      <vt:lpstr>Activities for the Vestibular Sense</vt:lpstr>
      <vt:lpstr>Activities for the Proprioceptive Sense</vt:lpstr>
      <vt:lpstr>Activities for the Tactile Sense</vt:lpstr>
      <vt:lpstr>References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Diapozitivul 1</dc:title>
  <dc:creator>autism</dc:creator>
  <cp:lastModifiedBy>apple</cp:lastModifiedBy>
  <cp:revision>161</cp:revision>
  <cp:lastPrinted>1601-01-01T00:00:00Z</cp:lastPrinted>
  <dcterms:created xsi:type="dcterms:W3CDTF">2012-06-08T06:10:42Z</dcterms:created>
  <dcterms:modified xsi:type="dcterms:W3CDTF">2018-10-27T14:20:16Z</dcterms:modified>
</cp:coreProperties>
</file>