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44"/>
  </p:notesMasterIdLst>
  <p:sldIdLst>
    <p:sldId id="256" r:id="rId5"/>
    <p:sldId id="288" r:id="rId6"/>
    <p:sldId id="257" r:id="rId7"/>
    <p:sldId id="305" r:id="rId8"/>
    <p:sldId id="267" r:id="rId9"/>
    <p:sldId id="289" r:id="rId10"/>
    <p:sldId id="294" r:id="rId11"/>
    <p:sldId id="290" r:id="rId12"/>
    <p:sldId id="277" r:id="rId13"/>
    <p:sldId id="295" r:id="rId14"/>
    <p:sldId id="293" r:id="rId15"/>
    <p:sldId id="266" r:id="rId16"/>
    <p:sldId id="298" r:id="rId17"/>
    <p:sldId id="299" r:id="rId18"/>
    <p:sldId id="302" r:id="rId19"/>
    <p:sldId id="301" r:id="rId20"/>
    <p:sldId id="304" r:id="rId21"/>
    <p:sldId id="300"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B5E5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3" d="100"/>
          <a:sy n="73" d="100"/>
        </p:scale>
        <p:origin x="-370" y="2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11.svg"/><Relationship Id="rId1" Type="http://schemas.openxmlformats.org/officeDocument/2006/relationships/image" Target="../media/image8.png"/><Relationship Id="rId6" Type="http://schemas.openxmlformats.org/officeDocument/2006/relationships/image" Target="../media/image15.svg"/><Relationship Id="rId5" Type="http://schemas.openxmlformats.org/officeDocument/2006/relationships/image" Target="../media/image10.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1.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1.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9F6F3-9BA0-4B44-8160-F5996958785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CD01F46-9647-474A-92F2-75EA69503DD6}">
      <dgm:prSet/>
      <dgm:spPr/>
      <dgm:t>
        <a:bodyPr/>
        <a:lstStyle/>
        <a:p>
          <a:pPr rtl="0"/>
          <a:r>
            <a:rPr lang="ro-RO" dirty="0">
              <a:latin typeface="Century Gothic" panose="020B0502020202020204"/>
            </a:rPr>
            <a:t>O prezentare video a unui comportament </a:t>
          </a:r>
          <a:r>
            <a:rPr lang="ro-RO" dirty="0" smtClean="0">
              <a:latin typeface="Century Gothic" panose="020B0502020202020204"/>
            </a:rPr>
            <a:t>dezirabil, </a:t>
          </a:r>
          <a:r>
            <a:rPr lang="ro-RO" dirty="0">
              <a:latin typeface="Century Gothic" panose="020B0502020202020204"/>
            </a:rPr>
            <a:t>pe care </a:t>
          </a:r>
          <a:r>
            <a:rPr lang="ro-RO" dirty="0" smtClean="0">
              <a:latin typeface="Century Gothic" panose="020B0502020202020204"/>
            </a:rPr>
            <a:t>clientul îl </a:t>
          </a:r>
          <a:r>
            <a:rPr lang="ro-RO" dirty="0">
              <a:latin typeface="Century Gothic" panose="020B0502020202020204"/>
            </a:rPr>
            <a:t>observă cu scopul de a învăța să-l imite.</a:t>
          </a:r>
          <a:r>
            <a:rPr lang="en-US" dirty="0"/>
            <a:t> </a:t>
          </a:r>
        </a:p>
      </dgm:t>
    </dgm:pt>
    <dgm:pt modelId="{A5D915E1-7520-4939-B69A-14167B2155E6}" type="parTrans" cxnId="{D8821F09-E981-4A57-B259-DCEC2A9D5A70}">
      <dgm:prSet/>
      <dgm:spPr/>
      <dgm:t>
        <a:bodyPr/>
        <a:lstStyle/>
        <a:p>
          <a:endParaRPr lang="en-US"/>
        </a:p>
      </dgm:t>
    </dgm:pt>
    <dgm:pt modelId="{FED8E543-1D4E-4C81-82C1-CF6A56FAC8A5}" type="sibTrans" cxnId="{D8821F09-E981-4A57-B259-DCEC2A9D5A70}">
      <dgm:prSet/>
      <dgm:spPr/>
      <dgm:t>
        <a:bodyPr/>
        <a:lstStyle/>
        <a:p>
          <a:endParaRPr lang="en-US"/>
        </a:p>
      </dgm:t>
    </dgm:pt>
    <dgm:pt modelId="{37BFE379-5AD4-4D13-A21B-EF83045D48A3}">
      <dgm:prSet/>
      <dgm:spPr/>
      <dgm:t>
        <a:bodyPr/>
        <a:lstStyle/>
        <a:p>
          <a:r>
            <a:rPr lang="ro-RO" dirty="0"/>
            <a:t>Permite copilului să imite comportamente </a:t>
          </a:r>
          <a:r>
            <a:rPr lang="ro-RO" dirty="0" smtClean="0"/>
            <a:t>dorite, </a:t>
          </a:r>
          <a:r>
            <a:rPr lang="ro-RO" dirty="0"/>
            <a:t>prin faptul că  vede </a:t>
          </a:r>
          <a:r>
            <a:rPr lang="ro-RO" dirty="0" smtClean="0"/>
            <a:t>realizându-se </a:t>
          </a:r>
          <a:r>
            <a:rPr lang="ro-RO" dirty="0"/>
            <a:t>acel </a:t>
          </a:r>
          <a:r>
            <a:rPr lang="ro-RO" dirty="0" smtClean="0"/>
            <a:t>comportament.</a:t>
          </a:r>
          <a:endParaRPr lang="en-US" dirty="0"/>
        </a:p>
      </dgm:t>
    </dgm:pt>
    <dgm:pt modelId="{2A973A40-9A01-452D-957E-C834A1C8831E}" type="parTrans" cxnId="{D1BF480F-CA04-48B3-B686-1CFC7A4B8124}">
      <dgm:prSet/>
      <dgm:spPr/>
      <dgm:t>
        <a:bodyPr/>
        <a:lstStyle/>
        <a:p>
          <a:endParaRPr lang="en-US"/>
        </a:p>
      </dgm:t>
    </dgm:pt>
    <dgm:pt modelId="{BF57794D-25F0-4DFA-81B3-AF06CD2E7085}" type="sibTrans" cxnId="{D1BF480F-CA04-48B3-B686-1CFC7A4B8124}">
      <dgm:prSet/>
      <dgm:spPr/>
      <dgm:t>
        <a:bodyPr/>
        <a:lstStyle/>
        <a:p>
          <a:endParaRPr lang="en-US"/>
        </a:p>
      </dgm:t>
    </dgm:pt>
    <dgm:pt modelId="{05BD5CD5-814C-42AD-AB23-44D1C7A23981}">
      <dgm:prSet/>
      <dgm:spPr/>
      <dgm:t>
        <a:bodyPr/>
        <a:lstStyle/>
        <a:p>
          <a:r>
            <a:rPr lang="ro-RO" dirty="0" smtClean="0"/>
            <a:t>O persoană va </a:t>
          </a:r>
          <a:r>
            <a:rPr lang="ro-RO" dirty="0"/>
            <a:t>observa, practica și generaliza un comportament pentru a-l transfera în medii noi.</a:t>
          </a:r>
          <a:r>
            <a:rPr lang="en-US" dirty="0"/>
            <a:t> </a:t>
          </a:r>
        </a:p>
      </dgm:t>
    </dgm:pt>
    <dgm:pt modelId="{67B94347-B093-4300-B576-4027DD99ED3A}" type="parTrans" cxnId="{2BF8FF2D-4460-44AD-9272-A2EF03996070}">
      <dgm:prSet/>
      <dgm:spPr/>
      <dgm:t>
        <a:bodyPr/>
        <a:lstStyle/>
        <a:p>
          <a:endParaRPr lang="en-US"/>
        </a:p>
      </dgm:t>
    </dgm:pt>
    <dgm:pt modelId="{60C04BDC-BAB5-4C57-86BF-13DAB149ECA1}" type="sibTrans" cxnId="{2BF8FF2D-4460-44AD-9272-A2EF03996070}">
      <dgm:prSet/>
      <dgm:spPr/>
      <dgm:t>
        <a:bodyPr/>
        <a:lstStyle/>
        <a:p>
          <a:endParaRPr lang="en-US"/>
        </a:p>
      </dgm:t>
    </dgm:pt>
    <dgm:pt modelId="{FE8B2608-2CEB-4010-A927-4854D150FAED}" type="pres">
      <dgm:prSet presAssocID="{6519F6F3-9BA0-4B44-8160-F59969587852}" presName="hierChild1" presStyleCnt="0">
        <dgm:presLayoutVars>
          <dgm:chPref val="1"/>
          <dgm:dir/>
          <dgm:animOne val="branch"/>
          <dgm:animLvl val="lvl"/>
          <dgm:resizeHandles/>
        </dgm:presLayoutVars>
      </dgm:prSet>
      <dgm:spPr/>
      <dgm:t>
        <a:bodyPr/>
        <a:lstStyle/>
        <a:p>
          <a:endParaRPr lang="ro-RO"/>
        </a:p>
      </dgm:t>
    </dgm:pt>
    <dgm:pt modelId="{C1EEAB9A-8B2F-49DA-BF62-3C7EF85C8401}" type="pres">
      <dgm:prSet presAssocID="{FCD01F46-9647-474A-92F2-75EA69503DD6}" presName="hierRoot1" presStyleCnt="0"/>
      <dgm:spPr/>
    </dgm:pt>
    <dgm:pt modelId="{F888B9BE-5E88-4E36-A6E3-29E6E01E8FD9}" type="pres">
      <dgm:prSet presAssocID="{FCD01F46-9647-474A-92F2-75EA69503DD6}" presName="composite" presStyleCnt="0"/>
      <dgm:spPr/>
    </dgm:pt>
    <dgm:pt modelId="{8BFAFFEF-3A04-4A23-9B04-D7732D2187CA}" type="pres">
      <dgm:prSet presAssocID="{FCD01F46-9647-474A-92F2-75EA69503DD6}" presName="background" presStyleLbl="node0" presStyleIdx="0" presStyleCnt="3"/>
      <dgm:spPr/>
    </dgm:pt>
    <dgm:pt modelId="{E7E8B419-B272-44F7-980C-20CD864EF504}" type="pres">
      <dgm:prSet presAssocID="{FCD01F46-9647-474A-92F2-75EA69503DD6}" presName="text" presStyleLbl="fgAcc0" presStyleIdx="0" presStyleCnt="3">
        <dgm:presLayoutVars>
          <dgm:chPref val="3"/>
        </dgm:presLayoutVars>
      </dgm:prSet>
      <dgm:spPr/>
      <dgm:t>
        <a:bodyPr/>
        <a:lstStyle/>
        <a:p>
          <a:endParaRPr lang="ro-RO"/>
        </a:p>
      </dgm:t>
    </dgm:pt>
    <dgm:pt modelId="{372C942F-BA8C-4440-84FA-117EBD7491C1}" type="pres">
      <dgm:prSet presAssocID="{FCD01F46-9647-474A-92F2-75EA69503DD6}" presName="hierChild2" presStyleCnt="0"/>
      <dgm:spPr/>
    </dgm:pt>
    <dgm:pt modelId="{EA3F797E-844A-4363-A0AD-215C7698C77F}" type="pres">
      <dgm:prSet presAssocID="{37BFE379-5AD4-4D13-A21B-EF83045D48A3}" presName="hierRoot1" presStyleCnt="0"/>
      <dgm:spPr/>
    </dgm:pt>
    <dgm:pt modelId="{F8892B9A-5953-443C-93C3-DE47324EAF08}" type="pres">
      <dgm:prSet presAssocID="{37BFE379-5AD4-4D13-A21B-EF83045D48A3}" presName="composite" presStyleCnt="0"/>
      <dgm:spPr/>
    </dgm:pt>
    <dgm:pt modelId="{B56C0DC4-A233-44E0-AD63-A02EB10542AD}" type="pres">
      <dgm:prSet presAssocID="{37BFE379-5AD4-4D13-A21B-EF83045D48A3}" presName="background" presStyleLbl="node0" presStyleIdx="1" presStyleCnt="3"/>
      <dgm:spPr/>
    </dgm:pt>
    <dgm:pt modelId="{4D5AEB2B-CD4E-4142-BBC5-2863B413AD69}" type="pres">
      <dgm:prSet presAssocID="{37BFE379-5AD4-4D13-A21B-EF83045D48A3}" presName="text" presStyleLbl="fgAcc0" presStyleIdx="1" presStyleCnt="3">
        <dgm:presLayoutVars>
          <dgm:chPref val="3"/>
        </dgm:presLayoutVars>
      </dgm:prSet>
      <dgm:spPr/>
      <dgm:t>
        <a:bodyPr/>
        <a:lstStyle/>
        <a:p>
          <a:endParaRPr lang="ro-RO"/>
        </a:p>
      </dgm:t>
    </dgm:pt>
    <dgm:pt modelId="{A2FE5A1B-B862-4336-A808-BC4E4E32EA22}" type="pres">
      <dgm:prSet presAssocID="{37BFE379-5AD4-4D13-A21B-EF83045D48A3}" presName="hierChild2" presStyleCnt="0"/>
      <dgm:spPr/>
    </dgm:pt>
    <dgm:pt modelId="{34EB45E7-21F6-4CC8-A63E-77BA61663CA9}" type="pres">
      <dgm:prSet presAssocID="{05BD5CD5-814C-42AD-AB23-44D1C7A23981}" presName="hierRoot1" presStyleCnt="0"/>
      <dgm:spPr/>
    </dgm:pt>
    <dgm:pt modelId="{87F3AB2C-3E79-4347-80D0-C9C8422FFFDE}" type="pres">
      <dgm:prSet presAssocID="{05BD5CD5-814C-42AD-AB23-44D1C7A23981}" presName="composite" presStyleCnt="0"/>
      <dgm:spPr/>
    </dgm:pt>
    <dgm:pt modelId="{03A884A7-AEFA-452E-B489-16F1F82FB921}" type="pres">
      <dgm:prSet presAssocID="{05BD5CD5-814C-42AD-AB23-44D1C7A23981}" presName="background" presStyleLbl="node0" presStyleIdx="2" presStyleCnt="3"/>
      <dgm:spPr/>
    </dgm:pt>
    <dgm:pt modelId="{33B3D74F-CF9E-47C8-A0F6-095C57F30F3B}" type="pres">
      <dgm:prSet presAssocID="{05BD5CD5-814C-42AD-AB23-44D1C7A23981}" presName="text" presStyleLbl="fgAcc0" presStyleIdx="2" presStyleCnt="3">
        <dgm:presLayoutVars>
          <dgm:chPref val="3"/>
        </dgm:presLayoutVars>
      </dgm:prSet>
      <dgm:spPr/>
      <dgm:t>
        <a:bodyPr/>
        <a:lstStyle/>
        <a:p>
          <a:endParaRPr lang="ro-RO"/>
        </a:p>
      </dgm:t>
    </dgm:pt>
    <dgm:pt modelId="{5D8D7D4E-95E1-4D09-9FE5-042B62FC3D64}" type="pres">
      <dgm:prSet presAssocID="{05BD5CD5-814C-42AD-AB23-44D1C7A23981}" presName="hierChild2" presStyleCnt="0"/>
      <dgm:spPr/>
    </dgm:pt>
  </dgm:ptLst>
  <dgm:cxnLst>
    <dgm:cxn modelId="{D1BF480F-CA04-48B3-B686-1CFC7A4B8124}" srcId="{6519F6F3-9BA0-4B44-8160-F59969587852}" destId="{37BFE379-5AD4-4D13-A21B-EF83045D48A3}" srcOrd="1" destOrd="0" parTransId="{2A973A40-9A01-452D-957E-C834A1C8831E}" sibTransId="{BF57794D-25F0-4DFA-81B3-AF06CD2E7085}"/>
    <dgm:cxn modelId="{E5FA25C7-5149-4FBE-91BF-B2ACEE1329C0}" type="presOf" srcId="{37BFE379-5AD4-4D13-A21B-EF83045D48A3}" destId="{4D5AEB2B-CD4E-4142-BBC5-2863B413AD69}" srcOrd="0" destOrd="0" presId="urn:microsoft.com/office/officeart/2005/8/layout/hierarchy1"/>
    <dgm:cxn modelId="{2BF8FF2D-4460-44AD-9272-A2EF03996070}" srcId="{6519F6F3-9BA0-4B44-8160-F59969587852}" destId="{05BD5CD5-814C-42AD-AB23-44D1C7A23981}" srcOrd="2" destOrd="0" parTransId="{67B94347-B093-4300-B576-4027DD99ED3A}" sibTransId="{60C04BDC-BAB5-4C57-86BF-13DAB149ECA1}"/>
    <dgm:cxn modelId="{5C8F46C9-50A3-4DBB-9B52-D03B2CA2D0E9}" type="presOf" srcId="{05BD5CD5-814C-42AD-AB23-44D1C7A23981}" destId="{33B3D74F-CF9E-47C8-A0F6-095C57F30F3B}" srcOrd="0" destOrd="0" presId="urn:microsoft.com/office/officeart/2005/8/layout/hierarchy1"/>
    <dgm:cxn modelId="{D8821F09-E981-4A57-B259-DCEC2A9D5A70}" srcId="{6519F6F3-9BA0-4B44-8160-F59969587852}" destId="{FCD01F46-9647-474A-92F2-75EA69503DD6}" srcOrd="0" destOrd="0" parTransId="{A5D915E1-7520-4939-B69A-14167B2155E6}" sibTransId="{FED8E543-1D4E-4C81-82C1-CF6A56FAC8A5}"/>
    <dgm:cxn modelId="{1A5803C4-C7DB-48E5-AB12-86DD1B389307}" type="presOf" srcId="{6519F6F3-9BA0-4B44-8160-F59969587852}" destId="{FE8B2608-2CEB-4010-A927-4854D150FAED}" srcOrd="0" destOrd="0" presId="urn:microsoft.com/office/officeart/2005/8/layout/hierarchy1"/>
    <dgm:cxn modelId="{FD39B8F3-8C6A-4988-9D0A-CA84724A2E47}" type="presOf" srcId="{FCD01F46-9647-474A-92F2-75EA69503DD6}" destId="{E7E8B419-B272-44F7-980C-20CD864EF504}" srcOrd="0" destOrd="0" presId="urn:microsoft.com/office/officeart/2005/8/layout/hierarchy1"/>
    <dgm:cxn modelId="{160AB89E-863E-43F2-80A0-65430351692F}" type="presParOf" srcId="{FE8B2608-2CEB-4010-A927-4854D150FAED}" destId="{C1EEAB9A-8B2F-49DA-BF62-3C7EF85C8401}" srcOrd="0" destOrd="0" presId="urn:microsoft.com/office/officeart/2005/8/layout/hierarchy1"/>
    <dgm:cxn modelId="{CA1958E7-D2A8-444E-B4EE-AE3A044196E9}" type="presParOf" srcId="{C1EEAB9A-8B2F-49DA-BF62-3C7EF85C8401}" destId="{F888B9BE-5E88-4E36-A6E3-29E6E01E8FD9}" srcOrd="0" destOrd="0" presId="urn:microsoft.com/office/officeart/2005/8/layout/hierarchy1"/>
    <dgm:cxn modelId="{6CD16316-6E0D-4EFA-9ADE-4596B8AC7D8A}" type="presParOf" srcId="{F888B9BE-5E88-4E36-A6E3-29E6E01E8FD9}" destId="{8BFAFFEF-3A04-4A23-9B04-D7732D2187CA}" srcOrd="0" destOrd="0" presId="urn:microsoft.com/office/officeart/2005/8/layout/hierarchy1"/>
    <dgm:cxn modelId="{F1485ACC-A9D5-4104-BCDC-3B5091249543}" type="presParOf" srcId="{F888B9BE-5E88-4E36-A6E3-29E6E01E8FD9}" destId="{E7E8B419-B272-44F7-980C-20CD864EF504}" srcOrd="1" destOrd="0" presId="urn:microsoft.com/office/officeart/2005/8/layout/hierarchy1"/>
    <dgm:cxn modelId="{FF7170F0-5CC5-448C-B4AC-A490C79B74C1}" type="presParOf" srcId="{C1EEAB9A-8B2F-49DA-BF62-3C7EF85C8401}" destId="{372C942F-BA8C-4440-84FA-117EBD7491C1}" srcOrd="1" destOrd="0" presId="urn:microsoft.com/office/officeart/2005/8/layout/hierarchy1"/>
    <dgm:cxn modelId="{A66B1BFC-72C7-4B3F-8BFB-8D4C747D7D50}" type="presParOf" srcId="{FE8B2608-2CEB-4010-A927-4854D150FAED}" destId="{EA3F797E-844A-4363-A0AD-215C7698C77F}" srcOrd="1" destOrd="0" presId="urn:microsoft.com/office/officeart/2005/8/layout/hierarchy1"/>
    <dgm:cxn modelId="{2976AE02-0470-44D4-AE2B-040509C51CAE}" type="presParOf" srcId="{EA3F797E-844A-4363-A0AD-215C7698C77F}" destId="{F8892B9A-5953-443C-93C3-DE47324EAF08}" srcOrd="0" destOrd="0" presId="urn:microsoft.com/office/officeart/2005/8/layout/hierarchy1"/>
    <dgm:cxn modelId="{DB49D626-3A27-4D57-98F9-3F4F6CBA5FE7}" type="presParOf" srcId="{F8892B9A-5953-443C-93C3-DE47324EAF08}" destId="{B56C0DC4-A233-44E0-AD63-A02EB10542AD}" srcOrd="0" destOrd="0" presId="urn:microsoft.com/office/officeart/2005/8/layout/hierarchy1"/>
    <dgm:cxn modelId="{31230A9D-048A-4268-B014-08E75A6304A0}" type="presParOf" srcId="{F8892B9A-5953-443C-93C3-DE47324EAF08}" destId="{4D5AEB2B-CD4E-4142-BBC5-2863B413AD69}" srcOrd="1" destOrd="0" presId="urn:microsoft.com/office/officeart/2005/8/layout/hierarchy1"/>
    <dgm:cxn modelId="{BBA6159B-8C2E-490F-8BDC-785D3DCBEC30}" type="presParOf" srcId="{EA3F797E-844A-4363-A0AD-215C7698C77F}" destId="{A2FE5A1B-B862-4336-A808-BC4E4E32EA22}" srcOrd="1" destOrd="0" presId="urn:microsoft.com/office/officeart/2005/8/layout/hierarchy1"/>
    <dgm:cxn modelId="{7922F4FD-4106-45D8-9D36-1E22E89BEEFB}" type="presParOf" srcId="{FE8B2608-2CEB-4010-A927-4854D150FAED}" destId="{34EB45E7-21F6-4CC8-A63E-77BA61663CA9}" srcOrd="2" destOrd="0" presId="urn:microsoft.com/office/officeart/2005/8/layout/hierarchy1"/>
    <dgm:cxn modelId="{4E85F961-8722-41C9-BDF3-709C8FBCF6CF}" type="presParOf" srcId="{34EB45E7-21F6-4CC8-A63E-77BA61663CA9}" destId="{87F3AB2C-3E79-4347-80D0-C9C8422FFFDE}" srcOrd="0" destOrd="0" presId="urn:microsoft.com/office/officeart/2005/8/layout/hierarchy1"/>
    <dgm:cxn modelId="{CEC064A8-87F1-4308-AFB5-73D7F5224088}" type="presParOf" srcId="{87F3AB2C-3E79-4347-80D0-C9C8422FFFDE}" destId="{03A884A7-AEFA-452E-B489-16F1F82FB921}" srcOrd="0" destOrd="0" presId="urn:microsoft.com/office/officeart/2005/8/layout/hierarchy1"/>
    <dgm:cxn modelId="{2D8FE048-7D92-4172-909F-DBE066024B10}" type="presParOf" srcId="{87F3AB2C-3E79-4347-80D0-C9C8422FFFDE}" destId="{33B3D74F-CF9E-47C8-A0F6-095C57F30F3B}" srcOrd="1" destOrd="0" presId="urn:microsoft.com/office/officeart/2005/8/layout/hierarchy1"/>
    <dgm:cxn modelId="{3013E777-BC98-4C08-9A51-10199F38875A}" type="presParOf" srcId="{34EB45E7-21F6-4CC8-A63E-77BA61663CA9}" destId="{5D8D7D4E-95E1-4D09-9FE5-042B62FC3D64}"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B48A2-FF21-4496-ACE4-EBF502770E2E}"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93C023F6-D6F7-4830-B632-ECF44A543F87}">
      <dgm:prSet/>
      <dgm:spPr/>
      <dgm:t>
        <a:bodyPr/>
        <a:lstStyle/>
        <a:p>
          <a:pPr rtl="0">
            <a:defRPr cap="all"/>
          </a:pPr>
          <a:r>
            <a:rPr lang="ro-RO" dirty="0"/>
            <a:t>Identifică </a:t>
          </a:r>
          <a:r>
            <a:rPr lang="ro-RO" dirty="0" smtClean="0"/>
            <a:t>comportamentul ce  TREBUIE  învăţat </a:t>
          </a:r>
          <a:endParaRPr lang="en-US" dirty="0"/>
        </a:p>
      </dgm:t>
    </dgm:pt>
    <dgm:pt modelId="{71F456E1-2062-4A41-90BE-70177D52BFDB}" type="parTrans" cxnId="{8DF1DB3F-E010-4047-B863-575E4500DF86}">
      <dgm:prSet/>
      <dgm:spPr/>
      <dgm:t>
        <a:bodyPr/>
        <a:lstStyle/>
        <a:p>
          <a:endParaRPr lang="en-US"/>
        </a:p>
      </dgm:t>
    </dgm:pt>
    <dgm:pt modelId="{191A6048-066F-4775-8770-0241D9D84984}" type="sibTrans" cxnId="{8DF1DB3F-E010-4047-B863-575E4500DF86}">
      <dgm:prSet/>
      <dgm:spPr/>
      <dgm:t>
        <a:bodyPr/>
        <a:lstStyle/>
        <a:p>
          <a:endParaRPr lang="en-US"/>
        </a:p>
      </dgm:t>
    </dgm:pt>
    <dgm:pt modelId="{DD963913-DF2F-4DB0-A1AE-CE858D382E98}">
      <dgm:prSet/>
      <dgm:spPr/>
      <dgm:t>
        <a:bodyPr/>
        <a:lstStyle/>
        <a:p>
          <a:pPr rtl="0">
            <a:defRPr cap="all"/>
          </a:pPr>
          <a:r>
            <a:rPr lang="ro-RO" dirty="0">
              <a:latin typeface="Century Gothic" panose="020B0502020202020204"/>
            </a:rPr>
            <a:t>Identifică abilitățile </a:t>
          </a:r>
          <a:r>
            <a:rPr lang="ro-RO" dirty="0" smtClean="0">
              <a:latin typeface="Century Gothic" panose="020B0502020202020204"/>
            </a:rPr>
            <a:t> pe </a:t>
          </a:r>
          <a:r>
            <a:rPr lang="ro-RO" dirty="0">
              <a:latin typeface="Century Gothic" panose="020B0502020202020204"/>
            </a:rPr>
            <a:t>care cursantul le are și cât din comportament </a:t>
          </a:r>
          <a:r>
            <a:rPr lang="ro-RO" dirty="0" smtClean="0">
              <a:latin typeface="Century Gothic" panose="020B0502020202020204"/>
            </a:rPr>
            <a:t>/sarcină poate </a:t>
          </a:r>
          <a:r>
            <a:rPr lang="ro-RO" dirty="0">
              <a:latin typeface="Century Gothic" panose="020B0502020202020204"/>
            </a:rPr>
            <a:t>să facă</a:t>
          </a:r>
          <a:endParaRPr lang="en-US" dirty="0"/>
        </a:p>
      </dgm:t>
    </dgm:pt>
    <dgm:pt modelId="{368F9412-E0BC-493A-9940-7A9BE5131E72}" type="parTrans" cxnId="{6A5F5CA3-8854-40EE-A545-F15E443B6505}">
      <dgm:prSet/>
      <dgm:spPr/>
      <dgm:t>
        <a:bodyPr/>
        <a:lstStyle/>
        <a:p>
          <a:endParaRPr lang="en-US"/>
        </a:p>
      </dgm:t>
    </dgm:pt>
    <dgm:pt modelId="{26F787A6-0EAD-49E9-BDC3-D6E56531633F}" type="sibTrans" cxnId="{6A5F5CA3-8854-40EE-A545-F15E443B6505}">
      <dgm:prSet/>
      <dgm:spPr/>
      <dgm:t>
        <a:bodyPr/>
        <a:lstStyle/>
        <a:p>
          <a:endParaRPr lang="en-US"/>
        </a:p>
      </dgm:t>
    </dgm:pt>
    <dgm:pt modelId="{F48724FA-38FC-4EB4-A700-5C1458292B2C}">
      <dgm:prSet/>
      <dgm:spPr/>
      <dgm:t>
        <a:bodyPr/>
        <a:lstStyle/>
        <a:p>
          <a:pPr>
            <a:defRPr cap="all"/>
          </a:pPr>
          <a:r>
            <a:rPr lang="ro-RO" dirty="0"/>
            <a:t>Obține un aparat de filmat</a:t>
          </a:r>
          <a:r>
            <a:rPr lang="en-US" dirty="0"/>
            <a:t> </a:t>
          </a:r>
        </a:p>
      </dgm:t>
    </dgm:pt>
    <dgm:pt modelId="{1A996BD2-E073-45C1-B587-B179EACB4217}" type="parTrans" cxnId="{4F14E7F4-EF67-440A-BA82-9C7CC103B60F}">
      <dgm:prSet/>
      <dgm:spPr/>
      <dgm:t>
        <a:bodyPr/>
        <a:lstStyle/>
        <a:p>
          <a:endParaRPr lang="en-US"/>
        </a:p>
      </dgm:t>
    </dgm:pt>
    <dgm:pt modelId="{C567B14B-B563-46A6-973F-4300D221CDEA}" type="sibTrans" cxnId="{4F14E7F4-EF67-440A-BA82-9C7CC103B60F}">
      <dgm:prSet/>
      <dgm:spPr/>
      <dgm:t>
        <a:bodyPr/>
        <a:lstStyle/>
        <a:p>
          <a:endParaRPr lang="en-US"/>
        </a:p>
      </dgm:t>
    </dgm:pt>
    <dgm:pt modelId="{7791F0F9-53E5-45C4-82A5-5DAA3EF2F8E9}">
      <dgm:prSet/>
      <dgm:spPr/>
      <dgm:t>
        <a:bodyPr/>
        <a:lstStyle/>
        <a:p>
          <a:pPr>
            <a:defRPr cap="all"/>
          </a:pPr>
          <a:r>
            <a:rPr lang="ro-RO" dirty="0"/>
            <a:t>Alege tipul de vm pe care dorești să-l faci</a:t>
          </a:r>
          <a:endParaRPr lang="en-US" dirty="0"/>
        </a:p>
      </dgm:t>
    </dgm:pt>
    <dgm:pt modelId="{4605ADE4-2734-450F-AF6E-56DFD9A97549}" type="parTrans" cxnId="{6553DCDC-E05C-45B0-ABF1-268083968E5F}">
      <dgm:prSet/>
      <dgm:spPr/>
      <dgm:t>
        <a:bodyPr/>
        <a:lstStyle/>
        <a:p>
          <a:endParaRPr lang="en-US"/>
        </a:p>
      </dgm:t>
    </dgm:pt>
    <dgm:pt modelId="{5100C0C4-A0CE-409D-B447-CD2E222525BF}" type="sibTrans" cxnId="{6553DCDC-E05C-45B0-ABF1-268083968E5F}">
      <dgm:prSet/>
      <dgm:spPr/>
      <dgm:t>
        <a:bodyPr/>
        <a:lstStyle/>
        <a:p>
          <a:endParaRPr lang="en-US"/>
        </a:p>
      </dgm:t>
    </dgm:pt>
    <dgm:pt modelId="{29F64D97-205F-45DD-8273-1D9521B85504}">
      <dgm:prSet/>
      <dgm:spPr/>
      <dgm:t>
        <a:bodyPr/>
        <a:lstStyle/>
        <a:p>
          <a:pPr>
            <a:defRPr cap="all"/>
          </a:pPr>
          <a:r>
            <a:rPr lang="ro-RO" dirty="0"/>
            <a:t>Asigură-te că abilitatea </a:t>
          </a:r>
          <a:r>
            <a:rPr lang="ro-RO" dirty="0" smtClean="0"/>
            <a:t>/ comportamentul </a:t>
          </a:r>
          <a:r>
            <a:rPr lang="ro-RO" dirty="0"/>
            <a:t>poate fi predat prin modelare video</a:t>
          </a:r>
          <a:endParaRPr lang="en-US" dirty="0"/>
        </a:p>
      </dgm:t>
    </dgm:pt>
    <dgm:pt modelId="{C9F3BC70-5E3E-4B02-B6FB-2C773F14534A}" type="parTrans" cxnId="{D415671A-0AE6-434B-AB43-8738C3CBE1AD}">
      <dgm:prSet/>
      <dgm:spPr/>
      <dgm:t>
        <a:bodyPr/>
        <a:lstStyle/>
        <a:p>
          <a:endParaRPr lang="en-US"/>
        </a:p>
      </dgm:t>
    </dgm:pt>
    <dgm:pt modelId="{1F4DE57F-A950-4FA1-BCB5-7CCB09C3AEE6}" type="sibTrans" cxnId="{D415671A-0AE6-434B-AB43-8738C3CBE1AD}">
      <dgm:prSet/>
      <dgm:spPr/>
      <dgm:t>
        <a:bodyPr/>
        <a:lstStyle/>
        <a:p>
          <a:endParaRPr lang="en-US"/>
        </a:p>
      </dgm:t>
    </dgm:pt>
    <dgm:pt modelId="{50940B4E-8E9A-4E46-8FC3-B6B3CBE4DC45}" type="pres">
      <dgm:prSet presAssocID="{1A9B48A2-FF21-4496-ACE4-EBF502770E2E}" presName="root" presStyleCnt="0">
        <dgm:presLayoutVars>
          <dgm:dir/>
          <dgm:resizeHandles val="exact"/>
        </dgm:presLayoutVars>
      </dgm:prSet>
      <dgm:spPr/>
      <dgm:t>
        <a:bodyPr/>
        <a:lstStyle/>
        <a:p>
          <a:endParaRPr lang="ro-RO"/>
        </a:p>
      </dgm:t>
    </dgm:pt>
    <dgm:pt modelId="{D634B006-A5C9-4197-8A52-FB46425711B0}" type="pres">
      <dgm:prSet presAssocID="{93C023F6-D6F7-4830-B632-ECF44A543F87}" presName="compNode" presStyleCnt="0"/>
      <dgm:spPr/>
    </dgm:pt>
    <dgm:pt modelId="{65E31450-4EE0-4015-8CBF-AF9519E7C0B1}" type="pres">
      <dgm:prSet presAssocID="{93C023F6-D6F7-4830-B632-ECF44A543F87}" presName="iconBgRect" presStyleLbl="bgShp" presStyleIdx="0" presStyleCnt="5"/>
      <dgm:spPr>
        <a:prstGeom prst="round2DiagRect">
          <a:avLst>
            <a:gd name="adj1" fmla="val 29727"/>
            <a:gd name="adj2" fmla="val 0"/>
          </a:avLst>
        </a:prstGeom>
      </dgm:spPr>
    </dgm:pt>
    <dgm:pt modelId="{6D5D939A-E9DC-4681-B088-5BD4D86550F6}" type="pres">
      <dgm:prSet presAssocID="{93C023F6-D6F7-4830-B632-ECF44A543F87}" presName="iconRect" presStyleLbl="node1" presStyleIdx="0" presStyleCnt="5"/>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Bullseye"/>
        </a:ext>
      </dgm:extLst>
    </dgm:pt>
    <dgm:pt modelId="{B4D30B88-71A3-401E-93C5-B0989E337F0C}" type="pres">
      <dgm:prSet presAssocID="{93C023F6-D6F7-4830-B632-ECF44A543F87}" presName="spaceRect" presStyleCnt="0"/>
      <dgm:spPr/>
    </dgm:pt>
    <dgm:pt modelId="{1B427841-206D-4462-A53E-15D2DA713C25}" type="pres">
      <dgm:prSet presAssocID="{93C023F6-D6F7-4830-B632-ECF44A543F87}" presName="textRect" presStyleLbl="revTx" presStyleIdx="0" presStyleCnt="5">
        <dgm:presLayoutVars>
          <dgm:chMax val="1"/>
          <dgm:chPref val="1"/>
        </dgm:presLayoutVars>
      </dgm:prSet>
      <dgm:spPr/>
      <dgm:t>
        <a:bodyPr/>
        <a:lstStyle/>
        <a:p>
          <a:endParaRPr lang="ro-RO"/>
        </a:p>
      </dgm:t>
    </dgm:pt>
    <dgm:pt modelId="{437FCF05-B232-49DE-80E9-0B5841C81082}" type="pres">
      <dgm:prSet presAssocID="{191A6048-066F-4775-8770-0241D9D84984}" presName="sibTrans" presStyleCnt="0"/>
      <dgm:spPr/>
    </dgm:pt>
    <dgm:pt modelId="{FBC8E2B6-6FBC-452F-915D-1BDC6614E9B5}" type="pres">
      <dgm:prSet presAssocID="{DD963913-DF2F-4DB0-A1AE-CE858D382E98}" presName="compNode" presStyleCnt="0"/>
      <dgm:spPr/>
    </dgm:pt>
    <dgm:pt modelId="{6F14CFAB-9309-4481-B925-B1D179AAD043}" type="pres">
      <dgm:prSet presAssocID="{DD963913-DF2F-4DB0-A1AE-CE858D382E98}" presName="iconBgRect" presStyleLbl="bgShp" presStyleIdx="1" presStyleCnt="5"/>
      <dgm:spPr>
        <a:prstGeom prst="round2DiagRect">
          <a:avLst>
            <a:gd name="adj1" fmla="val 29727"/>
            <a:gd name="adj2" fmla="val 0"/>
          </a:avLst>
        </a:prstGeom>
      </dgm:spPr>
    </dgm:pt>
    <dgm:pt modelId="{1C23E48C-5186-4148-B79D-E323AC7CDD88}" type="pres">
      <dgm:prSet presAssocID="{DD963913-DF2F-4DB0-A1AE-CE858D382E98}" presName="iconRect" presStyleLbl="node1" presStyleIdx="1" presStyleCnt="5"/>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Light Bulb and Gear"/>
        </a:ext>
      </dgm:extLst>
    </dgm:pt>
    <dgm:pt modelId="{87E98974-6728-49DB-8491-48FC072E22F0}" type="pres">
      <dgm:prSet presAssocID="{DD963913-DF2F-4DB0-A1AE-CE858D382E98}" presName="spaceRect" presStyleCnt="0"/>
      <dgm:spPr/>
    </dgm:pt>
    <dgm:pt modelId="{2417C62B-5BC8-4EF1-89F8-B4312E0321A2}" type="pres">
      <dgm:prSet presAssocID="{DD963913-DF2F-4DB0-A1AE-CE858D382E98}" presName="textRect" presStyleLbl="revTx" presStyleIdx="1" presStyleCnt="5">
        <dgm:presLayoutVars>
          <dgm:chMax val="1"/>
          <dgm:chPref val="1"/>
        </dgm:presLayoutVars>
      </dgm:prSet>
      <dgm:spPr/>
      <dgm:t>
        <a:bodyPr/>
        <a:lstStyle/>
        <a:p>
          <a:endParaRPr lang="ro-RO"/>
        </a:p>
      </dgm:t>
    </dgm:pt>
    <dgm:pt modelId="{68DDF7F7-21F3-4999-9732-A9AE1DE0A276}" type="pres">
      <dgm:prSet presAssocID="{26F787A6-0EAD-49E9-BDC3-D6E56531633F}" presName="sibTrans" presStyleCnt="0"/>
      <dgm:spPr/>
    </dgm:pt>
    <dgm:pt modelId="{D9BB3B2D-5E34-474C-92FE-A38B96546975}" type="pres">
      <dgm:prSet presAssocID="{F48724FA-38FC-4EB4-A700-5C1458292B2C}" presName="compNode" presStyleCnt="0"/>
      <dgm:spPr/>
    </dgm:pt>
    <dgm:pt modelId="{41959DFC-A7FE-44D5-B724-9748AF7A67C3}" type="pres">
      <dgm:prSet presAssocID="{F48724FA-38FC-4EB4-A700-5C1458292B2C}" presName="iconBgRect" presStyleLbl="bgShp" presStyleIdx="2" presStyleCnt="5"/>
      <dgm:spPr>
        <a:prstGeom prst="round2DiagRect">
          <a:avLst>
            <a:gd name="adj1" fmla="val 29727"/>
            <a:gd name="adj2" fmla="val 0"/>
          </a:avLst>
        </a:prstGeom>
      </dgm:spPr>
    </dgm:pt>
    <dgm:pt modelId="{D8F7F3BC-5FA7-40E5-AA9E-225826F8BEA8}" type="pres">
      <dgm:prSet presAssocID="{F48724FA-38FC-4EB4-A700-5C1458292B2C}" presName="iconRect" presStyleLbl="node1" presStyleIdx="2" presStyleCnt="5"/>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Video camera"/>
        </a:ext>
      </dgm:extLst>
    </dgm:pt>
    <dgm:pt modelId="{E4EAD437-DDE4-4A1C-9302-BFAB4D6343E4}" type="pres">
      <dgm:prSet presAssocID="{F48724FA-38FC-4EB4-A700-5C1458292B2C}" presName="spaceRect" presStyleCnt="0"/>
      <dgm:spPr/>
    </dgm:pt>
    <dgm:pt modelId="{3CC27AC0-0B11-47D7-973B-EC6224E2254E}" type="pres">
      <dgm:prSet presAssocID="{F48724FA-38FC-4EB4-A700-5C1458292B2C}" presName="textRect" presStyleLbl="revTx" presStyleIdx="2" presStyleCnt="5">
        <dgm:presLayoutVars>
          <dgm:chMax val="1"/>
          <dgm:chPref val="1"/>
        </dgm:presLayoutVars>
      </dgm:prSet>
      <dgm:spPr/>
      <dgm:t>
        <a:bodyPr/>
        <a:lstStyle/>
        <a:p>
          <a:endParaRPr lang="ro-RO"/>
        </a:p>
      </dgm:t>
    </dgm:pt>
    <dgm:pt modelId="{BB30FF4C-3DCB-41D5-962C-4309C78DC334}" type="pres">
      <dgm:prSet presAssocID="{C567B14B-B563-46A6-973F-4300D221CDEA}" presName="sibTrans" presStyleCnt="0"/>
      <dgm:spPr/>
    </dgm:pt>
    <dgm:pt modelId="{EA112E51-6F4F-4D7F-8160-5E64CE149554}" type="pres">
      <dgm:prSet presAssocID="{7791F0F9-53E5-45C4-82A5-5DAA3EF2F8E9}" presName="compNode" presStyleCnt="0"/>
      <dgm:spPr/>
    </dgm:pt>
    <dgm:pt modelId="{536F133E-D88A-4040-BA6D-208205015D7B}" type="pres">
      <dgm:prSet presAssocID="{7791F0F9-53E5-45C4-82A5-5DAA3EF2F8E9}" presName="iconBgRect" presStyleLbl="bgShp" presStyleIdx="3" presStyleCnt="5"/>
      <dgm:spPr>
        <a:prstGeom prst="round2DiagRect">
          <a:avLst>
            <a:gd name="adj1" fmla="val 29727"/>
            <a:gd name="adj2" fmla="val 0"/>
          </a:avLst>
        </a:prstGeom>
      </dgm:spPr>
    </dgm:pt>
    <dgm:pt modelId="{809F2E15-4F82-44F4-9404-CFCE9075CB95}" type="pres">
      <dgm:prSet presAssocID="{7791F0F9-53E5-45C4-82A5-5DAA3EF2F8E9}" presName="iconRect" presStyleLbl="node1" presStyleIdx="3" presStyleCnt="5"/>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Right Pointing Backhand Index"/>
        </a:ext>
      </dgm:extLst>
    </dgm:pt>
    <dgm:pt modelId="{F82B7333-0EAE-4D08-9342-28EB9130180F}" type="pres">
      <dgm:prSet presAssocID="{7791F0F9-53E5-45C4-82A5-5DAA3EF2F8E9}" presName="spaceRect" presStyleCnt="0"/>
      <dgm:spPr/>
    </dgm:pt>
    <dgm:pt modelId="{E3EE0232-A344-4DBB-ADAE-54C0C1FCCBFB}" type="pres">
      <dgm:prSet presAssocID="{7791F0F9-53E5-45C4-82A5-5DAA3EF2F8E9}" presName="textRect" presStyleLbl="revTx" presStyleIdx="3" presStyleCnt="5">
        <dgm:presLayoutVars>
          <dgm:chMax val="1"/>
          <dgm:chPref val="1"/>
        </dgm:presLayoutVars>
      </dgm:prSet>
      <dgm:spPr/>
      <dgm:t>
        <a:bodyPr/>
        <a:lstStyle/>
        <a:p>
          <a:endParaRPr lang="ro-RO"/>
        </a:p>
      </dgm:t>
    </dgm:pt>
    <dgm:pt modelId="{3B30FDB3-3DC1-4E09-89D2-BF251FB0D2FD}" type="pres">
      <dgm:prSet presAssocID="{5100C0C4-A0CE-409D-B447-CD2E222525BF}" presName="sibTrans" presStyleCnt="0"/>
      <dgm:spPr/>
    </dgm:pt>
    <dgm:pt modelId="{B9F5C43C-95F7-4CC4-BD6B-137108D59AC3}" type="pres">
      <dgm:prSet presAssocID="{29F64D97-205F-45DD-8273-1D9521B85504}" presName="compNode" presStyleCnt="0"/>
      <dgm:spPr/>
    </dgm:pt>
    <dgm:pt modelId="{6AEB8898-A507-49DC-A604-6722F5FE7977}" type="pres">
      <dgm:prSet presAssocID="{29F64D97-205F-45DD-8273-1D9521B85504}" presName="iconBgRect" presStyleLbl="bgShp" presStyleIdx="4" presStyleCnt="5"/>
      <dgm:spPr>
        <a:prstGeom prst="round2DiagRect">
          <a:avLst>
            <a:gd name="adj1" fmla="val 29727"/>
            <a:gd name="adj2" fmla="val 0"/>
          </a:avLst>
        </a:prstGeom>
      </dgm:spPr>
    </dgm:pt>
    <dgm:pt modelId="{34C82726-D6F0-4A93-9386-02613B4175F8}" type="pres">
      <dgm:prSet presAssocID="{29F64D97-205F-45DD-8273-1D9521B85504}" presName="iconRect" presStyleLbl="node1" presStyleIdx="4" presStyleCnt="5"/>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Head with Gears"/>
        </a:ext>
      </dgm:extLst>
    </dgm:pt>
    <dgm:pt modelId="{CFF55CC5-B7F7-4567-8B70-128034541262}" type="pres">
      <dgm:prSet presAssocID="{29F64D97-205F-45DD-8273-1D9521B85504}" presName="spaceRect" presStyleCnt="0"/>
      <dgm:spPr/>
    </dgm:pt>
    <dgm:pt modelId="{C2B55781-978F-4CD8-8A28-93A9716CC87C}" type="pres">
      <dgm:prSet presAssocID="{29F64D97-205F-45DD-8273-1D9521B85504}" presName="textRect" presStyleLbl="revTx" presStyleIdx="4" presStyleCnt="5">
        <dgm:presLayoutVars>
          <dgm:chMax val="1"/>
          <dgm:chPref val="1"/>
        </dgm:presLayoutVars>
      </dgm:prSet>
      <dgm:spPr/>
      <dgm:t>
        <a:bodyPr/>
        <a:lstStyle/>
        <a:p>
          <a:endParaRPr lang="ro-RO"/>
        </a:p>
      </dgm:t>
    </dgm:pt>
  </dgm:ptLst>
  <dgm:cxnLst>
    <dgm:cxn modelId="{CA143B5A-E3A9-400F-ADA3-560DB65CCE97}" type="presOf" srcId="{29F64D97-205F-45DD-8273-1D9521B85504}" destId="{C2B55781-978F-4CD8-8A28-93A9716CC87C}" srcOrd="0" destOrd="0" presId="urn:microsoft.com/office/officeart/2018/5/layout/IconLeafLabelList"/>
    <dgm:cxn modelId="{F720EBBA-3052-42DA-8006-9BC5B50BA0CB}" type="presOf" srcId="{7791F0F9-53E5-45C4-82A5-5DAA3EF2F8E9}" destId="{E3EE0232-A344-4DBB-ADAE-54C0C1FCCBFB}" srcOrd="0" destOrd="0" presId="urn:microsoft.com/office/officeart/2018/5/layout/IconLeafLabelList"/>
    <dgm:cxn modelId="{1F39D137-0D21-43C9-915F-B46FAE292477}" type="presOf" srcId="{1A9B48A2-FF21-4496-ACE4-EBF502770E2E}" destId="{50940B4E-8E9A-4E46-8FC3-B6B3CBE4DC45}" srcOrd="0" destOrd="0" presId="urn:microsoft.com/office/officeart/2018/5/layout/IconLeafLabelList"/>
    <dgm:cxn modelId="{6A5F5CA3-8854-40EE-A545-F15E443B6505}" srcId="{1A9B48A2-FF21-4496-ACE4-EBF502770E2E}" destId="{DD963913-DF2F-4DB0-A1AE-CE858D382E98}" srcOrd="1" destOrd="0" parTransId="{368F9412-E0BC-493A-9940-7A9BE5131E72}" sibTransId="{26F787A6-0EAD-49E9-BDC3-D6E56531633F}"/>
    <dgm:cxn modelId="{05AAD364-D9FF-4D30-BE31-35E3E5AD1F0B}" type="presOf" srcId="{DD963913-DF2F-4DB0-A1AE-CE858D382E98}" destId="{2417C62B-5BC8-4EF1-89F8-B4312E0321A2}" srcOrd="0" destOrd="0" presId="urn:microsoft.com/office/officeart/2018/5/layout/IconLeafLabelList"/>
    <dgm:cxn modelId="{BC288A79-8539-404B-BDF8-AAD0C9174DC2}" type="presOf" srcId="{F48724FA-38FC-4EB4-A700-5C1458292B2C}" destId="{3CC27AC0-0B11-47D7-973B-EC6224E2254E}" srcOrd="0" destOrd="0" presId="urn:microsoft.com/office/officeart/2018/5/layout/IconLeafLabelList"/>
    <dgm:cxn modelId="{7A901B5E-31C1-4A77-9397-ABEEB1D0C6E4}" type="presOf" srcId="{93C023F6-D6F7-4830-B632-ECF44A543F87}" destId="{1B427841-206D-4462-A53E-15D2DA713C25}" srcOrd="0" destOrd="0" presId="urn:microsoft.com/office/officeart/2018/5/layout/IconLeafLabelList"/>
    <dgm:cxn modelId="{D415671A-0AE6-434B-AB43-8738C3CBE1AD}" srcId="{1A9B48A2-FF21-4496-ACE4-EBF502770E2E}" destId="{29F64D97-205F-45DD-8273-1D9521B85504}" srcOrd="4" destOrd="0" parTransId="{C9F3BC70-5E3E-4B02-B6FB-2C773F14534A}" sibTransId="{1F4DE57F-A950-4FA1-BCB5-7CCB09C3AEE6}"/>
    <dgm:cxn modelId="{8DF1DB3F-E010-4047-B863-575E4500DF86}" srcId="{1A9B48A2-FF21-4496-ACE4-EBF502770E2E}" destId="{93C023F6-D6F7-4830-B632-ECF44A543F87}" srcOrd="0" destOrd="0" parTransId="{71F456E1-2062-4A41-90BE-70177D52BFDB}" sibTransId="{191A6048-066F-4775-8770-0241D9D84984}"/>
    <dgm:cxn modelId="{6553DCDC-E05C-45B0-ABF1-268083968E5F}" srcId="{1A9B48A2-FF21-4496-ACE4-EBF502770E2E}" destId="{7791F0F9-53E5-45C4-82A5-5DAA3EF2F8E9}" srcOrd="3" destOrd="0" parTransId="{4605ADE4-2734-450F-AF6E-56DFD9A97549}" sibTransId="{5100C0C4-A0CE-409D-B447-CD2E222525BF}"/>
    <dgm:cxn modelId="{4F14E7F4-EF67-440A-BA82-9C7CC103B60F}" srcId="{1A9B48A2-FF21-4496-ACE4-EBF502770E2E}" destId="{F48724FA-38FC-4EB4-A700-5C1458292B2C}" srcOrd="2" destOrd="0" parTransId="{1A996BD2-E073-45C1-B587-B179EACB4217}" sibTransId="{C567B14B-B563-46A6-973F-4300D221CDEA}"/>
    <dgm:cxn modelId="{6BCAE118-A232-4521-B739-63C0CE7CA724}" type="presParOf" srcId="{50940B4E-8E9A-4E46-8FC3-B6B3CBE4DC45}" destId="{D634B006-A5C9-4197-8A52-FB46425711B0}" srcOrd="0" destOrd="0" presId="urn:microsoft.com/office/officeart/2018/5/layout/IconLeafLabelList"/>
    <dgm:cxn modelId="{E0B90856-85FA-46B6-B10C-18360EB93214}" type="presParOf" srcId="{D634B006-A5C9-4197-8A52-FB46425711B0}" destId="{65E31450-4EE0-4015-8CBF-AF9519E7C0B1}" srcOrd="0" destOrd="0" presId="urn:microsoft.com/office/officeart/2018/5/layout/IconLeafLabelList"/>
    <dgm:cxn modelId="{91F62BBD-3E63-4AD4-9493-582043CD6491}" type="presParOf" srcId="{D634B006-A5C9-4197-8A52-FB46425711B0}" destId="{6D5D939A-E9DC-4681-B088-5BD4D86550F6}" srcOrd="1" destOrd="0" presId="urn:microsoft.com/office/officeart/2018/5/layout/IconLeafLabelList"/>
    <dgm:cxn modelId="{7AD56428-CFAA-429E-A8D1-1E7133868FF3}" type="presParOf" srcId="{D634B006-A5C9-4197-8A52-FB46425711B0}" destId="{B4D30B88-71A3-401E-93C5-B0989E337F0C}" srcOrd="2" destOrd="0" presId="urn:microsoft.com/office/officeart/2018/5/layout/IconLeafLabelList"/>
    <dgm:cxn modelId="{F0094251-72BB-4564-BFDB-B48BBCD468AA}" type="presParOf" srcId="{D634B006-A5C9-4197-8A52-FB46425711B0}" destId="{1B427841-206D-4462-A53E-15D2DA713C25}" srcOrd="3" destOrd="0" presId="urn:microsoft.com/office/officeart/2018/5/layout/IconLeafLabelList"/>
    <dgm:cxn modelId="{6FA66723-A3B8-45EB-A41E-55E90AFBB3F6}" type="presParOf" srcId="{50940B4E-8E9A-4E46-8FC3-B6B3CBE4DC45}" destId="{437FCF05-B232-49DE-80E9-0B5841C81082}" srcOrd="1" destOrd="0" presId="urn:microsoft.com/office/officeart/2018/5/layout/IconLeafLabelList"/>
    <dgm:cxn modelId="{31DEA778-DAC9-487C-BB39-F7D0EEC59158}" type="presParOf" srcId="{50940B4E-8E9A-4E46-8FC3-B6B3CBE4DC45}" destId="{FBC8E2B6-6FBC-452F-915D-1BDC6614E9B5}" srcOrd="2" destOrd="0" presId="urn:microsoft.com/office/officeart/2018/5/layout/IconLeafLabelList"/>
    <dgm:cxn modelId="{C6760CB8-4FEC-45CF-96B3-7799851C8850}" type="presParOf" srcId="{FBC8E2B6-6FBC-452F-915D-1BDC6614E9B5}" destId="{6F14CFAB-9309-4481-B925-B1D179AAD043}" srcOrd="0" destOrd="0" presId="urn:microsoft.com/office/officeart/2018/5/layout/IconLeafLabelList"/>
    <dgm:cxn modelId="{F6627DB2-88CA-4E82-A092-9D49B207AC03}" type="presParOf" srcId="{FBC8E2B6-6FBC-452F-915D-1BDC6614E9B5}" destId="{1C23E48C-5186-4148-B79D-E323AC7CDD88}" srcOrd="1" destOrd="0" presId="urn:microsoft.com/office/officeart/2018/5/layout/IconLeafLabelList"/>
    <dgm:cxn modelId="{CC279994-54C2-419C-A036-B42B9CBE0CEE}" type="presParOf" srcId="{FBC8E2B6-6FBC-452F-915D-1BDC6614E9B5}" destId="{87E98974-6728-49DB-8491-48FC072E22F0}" srcOrd="2" destOrd="0" presId="urn:microsoft.com/office/officeart/2018/5/layout/IconLeafLabelList"/>
    <dgm:cxn modelId="{60E4AA1C-0196-4062-A886-BC139EAAA3A6}" type="presParOf" srcId="{FBC8E2B6-6FBC-452F-915D-1BDC6614E9B5}" destId="{2417C62B-5BC8-4EF1-89F8-B4312E0321A2}" srcOrd="3" destOrd="0" presId="urn:microsoft.com/office/officeart/2018/5/layout/IconLeafLabelList"/>
    <dgm:cxn modelId="{628DE405-556C-4258-9BAE-07169A2FCEC8}" type="presParOf" srcId="{50940B4E-8E9A-4E46-8FC3-B6B3CBE4DC45}" destId="{68DDF7F7-21F3-4999-9732-A9AE1DE0A276}" srcOrd="3" destOrd="0" presId="urn:microsoft.com/office/officeart/2018/5/layout/IconLeafLabelList"/>
    <dgm:cxn modelId="{01EFCDC2-6C53-4D17-91F6-CF22A0A222EB}" type="presParOf" srcId="{50940B4E-8E9A-4E46-8FC3-B6B3CBE4DC45}" destId="{D9BB3B2D-5E34-474C-92FE-A38B96546975}" srcOrd="4" destOrd="0" presId="urn:microsoft.com/office/officeart/2018/5/layout/IconLeafLabelList"/>
    <dgm:cxn modelId="{DCC4F949-846A-42E1-A915-9B92454F927F}" type="presParOf" srcId="{D9BB3B2D-5E34-474C-92FE-A38B96546975}" destId="{41959DFC-A7FE-44D5-B724-9748AF7A67C3}" srcOrd="0" destOrd="0" presId="urn:microsoft.com/office/officeart/2018/5/layout/IconLeafLabelList"/>
    <dgm:cxn modelId="{B7601E5A-E549-4FAC-BEEA-A7992D6B679F}" type="presParOf" srcId="{D9BB3B2D-5E34-474C-92FE-A38B96546975}" destId="{D8F7F3BC-5FA7-40E5-AA9E-225826F8BEA8}" srcOrd="1" destOrd="0" presId="urn:microsoft.com/office/officeart/2018/5/layout/IconLeafLabelList"/>
    <dgm:cxn modelId="{DAB56726-1EA5-4DA0-BD71-6EE04490D2A6}" type="presParOf" srcId="{D9BB3B2D-5E34-474C-92FE-A38B96546975}" destId="{E4EAD437-DDE4-4A1C-9302-BFAB4D6343E4}" srcOrd="2" destOrd="0" presId="urn:microsoft.com/office/officeart/2018/5/layout/IconLeafLabelList"/>
    <dgm:cxn modelId="{18870A2F-8B1A-49BF-A4E1-E930A7BB6790}" type="presParOf" srcId="{D9BB3B2D-5E34-474C-92FE-A38B96546975}" destId="{3CC27AC0-0B11-47D7-973B-EC6224E2254E}" srcOrd="3" destOrd="0" presId="urn:microsoft.com/office/officeart/2018/5/layout/IconLeafLabelList"/>
    <dgm:cxn modelId="{E2756DCB-C30B-473F-8968-6E070B4996F4}" type="presParOf" srcId="{50940B4E-8E9A-4E46-8FC3-B6B3CBE4DC45}" destId="{BB30FF4C-3DCB-41D5-962C-4309C78DC334}" srcOrd="5" destOrd="0" presId="urn:microsoft.com/office/officeart/2018/5/layout/IconLeafLabelList"/>
    <dgm:cxn modelId="{6028FE6E-3519-424D-B5F3-83C86B1DE93B}" type="presParOf" srcId="{50940B4E-8E9A-4E46-8FC3-B6B3CBE4DC45}" destId="{EA112E51-6F4F-4D7F-8160-5E64CE149554}" srcOrd="6" destOrd="0" presId="urn:microsoft.com/office/officeart/2018/5/layout/IconLeafLabelList"/>
    <dgm:cxn modelId="{9BD4778B-F80E-4521-A633-79201C434904}" type="presParOf" srcId="{EA112E51-6F4F-4D7F-8160-5E64CE149554}" destId="{536F133E-D88A-4040-BA6D-208205015D7B}" srcOrd="0" destOrd="0" presId="urn:microsoft.com/office/officeart/2018/5/layout/IconLeafLabelList"/>
    <dgm:cxn modelId="{1E1D1D2E-158C-47A1-AB09-37D67A65113B}" type="presParOf" srcId="{EA112E51-6F4F-4D7F-8160-5E64CE149554}" destId="{809F2E15-4F82-44F4-9404-CFCE9075CB95}" srcOrd="1" destOrd="0" presId="urn:microsoft.com/office/officeart/2018/5/layout/IconLeafLabelList"/>
    <dgm:cxn modelId="{3ABB404A-39F3-4ECB-B067-92022917A79D}" type="presParOf" srcId="{EA112E51-6F4F-4D7F-8160-5E64CE149554}" destId="{F82B7333-0EAE-4D08-9342-28EB9130180F}" srcOrd="2" destOrd="0" presId="urn:microsoft.com/office/officeart/2018/5/layout/IconLeafLabelList"/>
    <dgm:cxn modelId="{D1E7DAD3-C2DB-4E9D-95C4-041D6ECE5266}" type="presParOf" srcId="{EA112E51-6F4F-4D7F-8160-5E64CE149554}" destId="{E3EE0232-A344-4DBB-ADAE-54C0C1FCCBFB}" srcOrd="3" destOrd="0" presId="urn:microsoft.com/office/officeart/2018/5/layout/IconLeafLabelList"/>
    <dgm:cxn modelId="{B84AD5E0-CC60-4DC8-A1EB-729F1CF7DEDB}" type="presParOf" srcId="{50940B4E-8E9A-4E46-8FC3-B6B3CBE4DC45}" destId="{3B30FDB3-3DC1-4E09-89D2-BF251FB0D2FD}" srcOrd="7" destOrd="0" presId="urn:microsoft.com/office/officeart/2018/5/layout/IconLeafLabelList"/>
    <dgm:cxn modelId="{09E5FBAA-F668-4724-B256-DBB459197072}" type="presParOf" srcId="{50940B4E-8E9A-4E46-8FC3-B6B3CBE4DC45}" destId="{B9F5C43C-95F7-4CC4-BD6B-137108D59AC3}" srcOrd="8" destOrd="0" presId="urn:microsoft.com/office/officeart/2018/5/layout/IconLeafLabelList"/>
    <dgm:cxn modelId="{2E7BE0E9-E704-43DE-8627-FEDFE42751BE}" type="presParOf" srcId="{B9F5C43C-95F7-4CC4-BD6B-137108D59AC3}" destId="{6AEB8898-A507-49DC-A604-6722F5FE7977}" srcOrd="0" destOrd="0" presId="urn:microsoft.com/office/officeart/2018/5/layout/IconLeafLabelList"/>
    <dgm:cxn modelId="{1AF1C39C-3CE5-4224-BFF9-E31286A8B989}" type="presParOf" srcId="{B9F5C43C-95F7-4CC4-BD6B-137108D59AC3}" destId="{34C82726-D6F0-4A93-9386-02613B4175F8}" srcOrd="1" destOrd="0" presId="urn:microsoft.com/office/officeart/2018/5/layout/IconLeafLabelList"/>
    <dgm:cxn modelId="{2CF2AA94-3DBA-4014-8CC4-0AD3B6D166EC}" type="presParOf" srcId="{B9F5C43C-95F7-4CC4-BD6B-137108D59AC3}" destId="{CFF55CC5-B7F7-4567-8B70-128034541262}" srcOrd="2" destOrd="0" presId="urn:microsoft.com/office/officeart/2018/5/layout/IconLeafLabelList"/>
    <dgm:cxn modelId="{D0C1AB8D-AA25-48FE-B403-5DCB25F6C4DD}" type="presParOf" srcId="{B9F5C43C-95F7-4CC4-BD6B-137108D59AC3}" destId="{C2B55781-978F-4CD8-8A28-93A9716CC87C}" srcOrd="3" destOrd="0" presId="urn:microsoft.com/office/officeart/2018/5/layout/IconLeafLabel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3FDBC-3DB6-4F0B-B7AA-389D8596B337}"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89EE9244-80F6-472A-9856-2D4E7ECC5E60}">
      <dgm:prSet/>
      <dgm:spPr/>
      <dgm:t>
        <a:bodyPr/>
        <a:lstStyle/>
        <a:p>
          <a:pPr rtl="0">
            <a:lnSpc>
              <a:spcPct val="100000"/>
            </a:lnSpc>
          </a:pPr>
          <a:r>
            <a:rPr lang="ro-RO" dirty="0" smtClean="0">
              <a:latin typeface="Century Gothic" panose="020B0502020202020204"/>
            </a:rPr>
            <a:t>Interval dependent de priceperea şi abilitatea copilului</a:t>
          </a:r>
          <a:r>
            <a:rPr lang="en-US" dirty="0"/>
            <a:t> </a:t>
          </a:r>
        </a:p>
      </dgm:t>
    </dgm:pt>
    <dgm:pt modelId="{E94251F7-AAFB-424A-A90D-016E8BBBB3EB}" type="parTrans" cxnId="{05DBDB94-C239-4CF6-BCB7-1ADBA207ED03}">
      <dgm:prSet/>
      <dgm:spPr/>
      <dgm:t>
        <a:bodyPr/>
        <a:lstStyle/>
        <a:p>
          <a:endParaRPr lang="en-US"/>
        </a:p>
      </dgm:t>
    </dgm:pt>
    <dgm:pt modelId="{FF790BD4-86CA-451A-ACFD-BFBD556296F8}" type="sibTrans" cxnId="{05DBDB94-C239-4CF6-BCB7-1ADBA207ED03}">
      <dgm:prSet/>
      <dgm:spPr/>
      <dgm:t>
        <a:bodyPr/>
        <a:lstStyle/>
        <a:p>
          <a:endParaRPr lang="en-US"/>
        </a:p>
      </dgm:t>
    </dgm:pt>
    <dgm:pt modelId="{B16922F7-2060-4740-B37E-FB74F7AFA5D8}">
      <dgm:prSet/>
      <dgm:spPr/>
      <dgm:t>
        <a:bodyPr/>
        <a:lstStyle/>
        <a:p>
          <a:pPr rtl="0">
            <a:lnSpc>
              <a:spcPct val="100000"/>
            </a:lnSpc>
          </a:pPr>
          <a:r>
            <a:rPr lang="ro-RO" dirty="0" smtClean="0">
              <a:latin typeface="Century Gothic" panose="020B0502020202020204"/>
            </a:rPr>
            <a:t>Durata ideală: 3 </a:t>
          </a:r>
          <a:r>
            <a:rPr lang="en-US" dirty="0" smtClean="0">
              <a:latin typeface="Century Gothic" panose="020B0502020202020204"/>
            </a:rPr>
            <a:t>-</a:t>
          </a:r>
          <a:r>
            <a:rPr lang="ro-RO" dirty="0" smtClean="0">
              <a:latin typeface="Century Gothic" panose="020B0502020202020204"/>
            </a:rPr>
            <a:t> </a:t>
          </a:r>
          <a:r>
            <a:rPr lang="en-US" dirty="0" smtClean="0">
              <a:latin typeface="Century Gothic" panose="020B0502020202020204"/>
            </a:rPr>
            <a:t>5</a:t>
          </a:r>
          <a:r>
            <a:rPr lang="en-US" dirty="0" smtClean="0"/>
            <a:t> minute</a:t>
          </a:r>
          <a:endParaRPr lang="en-US" dirty="0"/>
        </a:p>
      </dgm:t>
    </dgm:pt>
    <dgm:pt modelId="{0D31F232-2FAF-4A7D-8A70-EB078AA4FAE1}" type="parTrans" cxnId="{17A89873-9F0B-4D26-B4C6-32A65C93BF96}">
      <dgm:prSet/>
      <dgm:spPr/>
      <dgm:t>
        <a:bodyPr/>
        <a:lstStyle/>
        <a:p>
          <a:endParaRPr lang="en-US"/>
        </a:p>
      </dgm:t>
    </dgm:pt>
    <dgm:pt modelId="{0EF21EFB-8028-435A-A0F7-E65D79B90E47}" type="sibTrans" cxnId="{17A89873-9F0B-4D26-B4C6-32A65C93BF96}">
      <dgm:prSet/>
      <dgm:spPr/>
      <dgm:t>
        <a:bodyPr/>
        <a:lstStyle/>
        <a:p>
          <a:endParaRPr lang="en-US"/>
        </a:p>
      </dgm:t>
    </dgm:pt>
    <dgm:pt modelId="{DF2B5782-D182-44F9-AA26-96DFD2C45118}">
      <dgm:prSet/>
      <dgm:spPr/>
      <dgm:t>
        <a:bodyPr/>
        <a:lstStyle/>
        <a:p>
          <a:pPr rtl="0">
            <a:lnSpc>
              <a:spcPct val="100000"/>
            </a:lnSpc>
          </a:pPr>
          <a:r>
            <a:rPr lang="ro-RO" dirty="0" smtClean="0"/>
            <a:t>Gândiţi-vă, de câte ori veţi prezenta comportamentul dorit </a:t>
          </a:r>
          <a:r>
            <a:rPr lang="en-US" dirty="0" smtClean="0"/>
            <a:t>(6-4</a:t>
          </a:r>
          <a:r>
            <a:rPr lang="ro-RO" dirty="0" smtClean="0"/>
            <a:t> x </a:t>
          </a:r>
          <a:r>
            <a:rPr lang="en-US" dirty="0" smtClean="0"/>
            <a:t>= </a:t>
          </a:r>
          <a:r>
            <a:rPr lang="en-US" dirty="0" err="1" smtClean="0"/>
            <a:t>ef</a:t>
          </a:r>
          <a:r>
            <a:rPr lang="ro-RO" dirty="0" smtClean="0"/>
            <a:t>ect +</a:t>
          </a:r>
          <a:r>
            <a:rPr lang="en-US" dirty="0" smtClean="0"/>
            <a:t>)</a:t>
          </a:r>
          <a:endParaRPr lang="en-US" dirty="0"/>
        </a:p>
      </dgm:t>
    </dgm:pt>
    <dgm:pt modelId="{FE5385C9-D4AA-4E64-9DC3-D7038567BCB8}" type="parTrans" cxnId="{D0FB3868-D84F-4DE2-BAB8-A2732371F00A}">
      <dgm:prSet/>
      <dgm:spPr/>
      <dgm:t>
        <a:bodyPr/>
        <a:lstStyle/>
        <a:p>
          <a:endParaRPr lang="en-US"/>
        </a:p>
      </dgm:t>
    </dgm:pt>
    <dgm:pt modelId="{2510D583-8B1C-4287-A683-5EA1F48D766C}" type="sibTrans" cxnId="{D0FB3868-D84F-4DE2-BAB8-A2732371F00A}">
      <dgm:prSet/>
      <dgm:spPr/>
      <dgm:t>
        <a:bodyPr/>
        <a:lstStyle/>
        <a:p>
          <a:endParaRPr lang="en-US"/>
        </a:p>
      </dgm:t>
    </dgm:pt>
    <dgm:pt modelId="{B76482B1-1514-4362-8348-CF1E23DF7811}" type="pres">
      <dgm:prSet presAssocID="{B7A3FDBC-3DB6-4F0B-B7AA-389D8596B337}" presName="diagram" presStyleCnt="0">
        <dgm:presLayoutVars>
          <dgm:dir/>
          <dgm:resizeHandles val="exact"/>
        </dgm:presLayoutVars>
      </dgm:prSet>
      <dgm:spPr/>
      <dgm:t>
        <a:bodyPr/>
        <a:lstStyle/>
        <a:p>
          <a:endParaRPr lang="ro-RO"/>
        </a:p>
      </dgm:t>
    </dgm:pt>
    <dgm:pt modelId="{D7E1085F-7828-4578-AF11-DA548CFEF518}" type="pres">
      <dgm:prSet presAssocID="{89EE9244-80F6-472A-9856-2D4E7ECC5E60}" presName="node" presStyleLbl="node1" presStyleIdx="0" presStyleCnt="3">
        <dgm:presLayoutVars>
          <dgm:bulletEnabled val="1"/>
        </dgm:presLayoutVars>
      </dgm:prSet>
      <dgm:spPr/>
      <dgm:t>
        <a:bodyPr/>
        <a:lstStyle/>
        <a:p>
          <a:endParaRPr lang="ro-RO"/>
        </a:p>
      </dgm:t>
    </dgm:pt>
    <dgm:pt modelId="{587B002B-FAB0-4BFE-8A0E-51EC9B45A555}" type="pres">
      <dgm:prSet presAssocID="{FF790BD4-86CA-451A-ACFD-BFBD556296F8}" presName="sibTrans" presStyleCnt="0"/>
      <dgm:spPr/>
    </dgm:pt>
    <dgm:pt modelId="{086920FB-6D56-4F9C-9E1C-D3221CC805D1}" type="pres">
      <dgm:prSet presAssocID="{B16922F7-2060-4740-B37E-FB74F7AFA5D8}" presName="node" presStyleLbl="node1" presStyleIdx="1" presStyleCnt="3">
        <dgm:presLayoutVars>
          <dgm:bulletEnabled val="1"/>
        </dgm:presLayoutVars>
      </dgm:prSet>
      <dgm:spPr/>
      <dgm:t>
        <a:bodyPr/>
        <a:lstStyle/>
        <a:p>
          <a:endParaRPr lang="ro-RO"/>
        </a:p>
      </dgm:t>
    </dgm:pt>
    <dgm:pt modelId="{070C2139-9A94-49A0-8CB3-D071E98D4870}" type="pres">
      <dgm:prSet presAssocID="{0EF21EFB-8028-435A-A0F7-E65D79B90E47}" presName="sibTrans" presStyleCnt="0"/>
      <dgm:spPr/>
    </dgm:pt>
    <dgm:pt modelId="{4786F542-7DA0-4CD3-93EA-2C180DE603DF}" type="pres">
      <dgm:prSet presAssocID="{DF2B5782-D182-44F9-AA26-96DFD2C45118}" presName="node" presStyleLbl="node1" presStyleIdx="2" presStyleCnt="3">
        <dgm:presLayoutVars>
          <dgm:bulletEnabled val="1"/>
        </dgm:presLayoutVars>
      </dgm:prSet>
      <dgm:spPr/>
      <dgm:t>
        <a:bodyPr/>
        <a:lstStyle/>
        <a:p>
          <a:endParaRPr lang="ro-RO"/>
        </a:p>
      </dgm:t>
    </dgm:pt>
  </dgm:ptLst>
  <dgm:cxnLst>
    <dgm:cxn modelId="{E3AF5F0F-0920-41BD-91E9-82BD379DB902}" type="presOf" srcId="{B7A3FDBC-3DB6-4F0B-B7AA-389D8596B337}" destId="{B76482B1-1514-4362-8348-CF1E23DF7811}" srcOrd="0" destOrd="0" presId="urn:microsoft.com/office/officeart/2005/8/layout/default#1"/>
    <dgm:cxn modelId="{B5210CD3-109B-43B2-B1CF-E453FA65F122}" type="presOf" srcId="{89EE9244-80F6-472A-9856-2D4E7ECC5E60}" destId="{D7E1085F-7828-4578-AF11-DA548CFEF518}" srcOrd="0" destOrd="0" presId="urn:microsoft.com/office/officeart/2005/8/layout/default#1"/>
    <dgm:cxn modelId="{D0FB3868-D84F-4DE2-BAB8-A2732371F00A}" srcId="{B7A3FDBC-3DB6-4F0B-B7AA-389D8596B337}" destId="{DF2B5782-D182-44F9-AA26-96DFD2C45118}" srcOrd="2" destOrd="0" parTransId="{FE5385C9-D4AA-4E64-9DC3-D7038567BCB8}" sibTransId="{2510D583-8B1C-4287-A683-5EA1F48D766C}"/>
    <dgm:cxn modelId="{470CA655-6C0F-49CC-A906-E66FD2EB80D3}" type="presOf" srcId="{DF2B5782-D182-44F9-AA26-96DFD2C45118}" destId="{4786F542-7DA0-4CD3-93EA-2C180DE603DF}" srcOrd="0" destOrd="0" presId="urn:microsoft.com/office/officeart/2005/8/layout/default#1"/>
    <dgm:cxn modelId="{05DBDB94-C239-4CF6-BCB7-1ADBA207ED03}" srcId="{B7A3FDBC-3DB6-4F0B-B7AA-389D8596B337}" destId="{89EE9244-80F6-472A-9856-2D4E7ECC5E60}" srcOrd="0" destOrd="0" parTransId="{E94251F7-AAFB-424A-A90D-016E8BBBB3EB}" sibTransId="{FF790BD4-86CA-451A-ACFD-BFBD556296F8}"/>
    <dgm:cxn modelId="{17A89873-9F0B-4D26-B4C6-32A65C93BF96}" srcId="{B7A3FDBC-3DB6-4F0B-B7AA-389D8596B337}" destId="{B16922F7-2060-4740-B37E-FB74F7AFA5D8}" srcOrd="1" destOrd="0" parTransId="{0D31F232-2FAF-4A7D-8A70-EB078AA4FAE1}" sibTransId="{0EF21EFB-8028-435A-A0F7-E65D79B90E47}"/>
    <dgm:cxn modelId="{7FF09505-A267-43DC-B9F8-6D0FCCD755CA}" type="presOf" srcId="{B16922F7-2060-4740-B37E-FB74F7AFA5D8}" destId="{086920FB-6D56-4F9C-9E1C-D3221CC805D1}" srcOrd="0" destOrd="0" presId="urn:microsoft.com/office/officeart/2005/8/layout/default#1"/>
    <dgm:cxn modelId="{8169EFF2-FAAA-49EE-9097-09D033439186}" type="presParOf" srcId="{B76482B1-1514-4362-8348-CF1E23DF7811}" destId="{D7E1085F-7828-4578-AF11-DA548CFEF518}" srcOrd="0" destOrd="0" presId="urn:microsoft.com/office/officeart/2005/8/layout/default#1"/>
    <dgm:cxn modelId="{CEE4BD79-DB37-4C0E-B03F-3B97C07B7B7F}" type="presParOf" srcId="{B76482B1-1514-4362-8348-CF1E23DF7811}" destId="{587B002B-FAB0-4BFE-8A0E-51EC9B45A555}" srcOrd="1" destOrd="0" presId="urn:microsoft.com/office/officeart/2005/8/layout/default#1"/>
    <dgm:cxn modelId="{F0BDAB4B-6C25-46EE-8E26-6B6FCB133DEA}" type="presParOf" srcId="{B76482B1-1514-4362-8348-CF1E23DF7811}" destId="{086920FB-6D56-4F9C-9E1C-D3221CC805D1}" srcOrd="2" destOrd="0" presId="urn:microsoft.com/office/officeart/2005/8/layout/default#1"/>
    <dgm:cxn modelId="{63BCADD2-E2F0-427B-85E5-3BBE87722AC7}" type="presParOf" srcId="{B76482B1-1514-4362-8348-CF1E23DF7811}" destId="{070C2139-9A94-49A0-8CB3-D071E98D4870}" srcOrd="3" destOrd="0" presId="urn:microsoft.com/office/officeart/2005/8/layout/default#1"/>
    <dgm:cxn modelId="{F431B51E-3D8C-41F7-9EA4-CA819C0DACB5}" type="presParOf" srcId="{B76482B1-1514-4362-8348-CF1E23DF7811}" destId="{4786F542-7DA0-4CD3-93EA-2C180DE603DF}" srcOrd="4" destOrd="0" presId="urn:microsoft.com/office/officeart/2005/8/layout/default#1"/>
  </dgm:cxnLst>
  <dgm:bg/>
  <dgm:whole/>
</dgm:dataModel>
</file>

<file path=ppt/diagrams/data4.xml><?xml version="1.0" encoding="utf-8"?>
<dgm:dataModel xmlns:dgm="http://schemas.openxmlformats.org/drawingml/2006/diagram" xmlns:a="http://schemas.openxmlformats.org/drawingml/2006/main">
  <dgm:ptLst>
    <dgm:pt modelId="{6AE051BA-D871-437C-8877-C019BB2A3C46}" type="doc">
      <dgm:prSet loTypeId="urn:microsoft.com/office/officeart/2005/8/layout/vProcess5" loCatId="process" qsTypeId="urn:microsoft.com/office/officeart/2005/8/quickstyle/simple1" qsCatId="simple" csTypeId="urn:microsoft.com/office/officeart/2005/8/colors/colorful1#2" csCatId="colorful" phldr="1"/>
      <dgm:spPr/>
      <dgm:t>
        <a:bodyPr/>
        <a:lstStyle/>
        <a:p>
          <a:endParaRPr lang="en-US"/>
        </a:p>
      </dgm:t>
    </dgm:pt>
    <dgm:pt modelId="{23B6A9DE-A96A-425D-86C5-E97EAABD31DF}">
      <dgm:prSet/>
      <dgm:spPr/>
      <dgm:t>
        <a:bodyPr/>
        <a:lstStyle/>
        <a:p>
          <a:pPr algn="just" rtl="0"/>
          <a:r>
            <a:rPr lang="ro-RO" b="0" i="0" dirty="0" smtClean="0">
              <a:latin typeface="Century Gothic" panose="020B0502020202020204"/>
            </a:rPr>
            <a:t>Un scenariu scris poate ajuta modelul în a spune/ a face ceea ce trebuie, în timpul </a:t>
          </a:r>
          <a:r>
            <a:rPr lang="en-US" b="0" i="0" dirty="0" smtClean="0"/>
            <a:t>VM</a:t>
          </a:r>
          <a:r>
            <a:rPr lang="en-US" b="0" i="0" dirty="0">
              <a:solidFill>
                <a:srgbClr val="010000"/>
              </a:solidFill>
              <a:latin typeface="Century Gothic"/>
            </a:rPr>
            <a:t> </a:t>
          </a:r>
          <a:endParaRPr lang="en-US" b="0" i="0" u="none" strike="noStrike" cap="none" baseline="0" noProof="0" dirty="0">
            <a:solidFill>
              <a:srgbClr val="010000"/>
            </a:solidFill>
            <a:latin typeface="Century Gothic"/>
          </a:endParaRPr>
        </a:p>
      </dgm:t>
    </dgm:pt>
    <dgm:pt modelId="{27030AD0-C32E-4D37-A5DC-73F18CAB3795}" type="parTrans" cxnId="{2F884FAB-B435-425F-B7D1-96CD5C35D436}">
      <dgm:prSet/>
      <dgm:spPr/>
      <dgm:t>
        <a:bodyPr/>
        <a:lstStyle/>
        <a:p>
          <a:endParaRPr lang="en-US"/>
        </a:p>
      </dgm:t>
    </dgm:pt>
    <dgm:pt modelId="{A6431E42-A2A2-4250-922A-3DBE76D90D1C}" type="sibTrans" cxnId="{2F884FAB-B435-425F-B7D1-96CD5C35D436}">
      <dgm:prSet/>
      <dgm:spPr/>
      <dgm:t>
        <a:bodyPr/>
        <a:lstStyle/>
        <a:p>
          <a:endParaRPr lang="en-US"/>
        </a:p>
      </dgm:t>
    </dgm:pt>
    <dgm:pt modelId="{E8D5F1D0-0F51-4EED-BF82-E835DB2F6736}">
      <dgm:prSet/>
      <dgm:spPr/>
      <dgm:t>
        <a:bodyPr/>
        <a:lstStyle/>
        <a:p>
          <a:pPr algn="just" rtl="0"/>
          <a:r>
            <a:rPr lang="ro-RO" b="0" i="0" dirty="0" smtClean="0"/>
            <a:t>Scenariul scris </a:t>
          </a:r>
          <a:r>
            <a:rPr lang="ro-RO" dirty="0" smtClean="0"/>
            <a:t>crește probabilitatea de a înregistra corespunzător un comportament ce trebuie modelat.</a:t>
          </a:r>
          <a:endParaRPr lang="en-US" dirty="0"/>
        </a:p>
      </dgm:t>
    </dgm:pt>
    <dgm:pt modelId="{7DE215A0-D0E2-4927-80A3-B5096FA48265}" type="parTrans" cxnId="{44CBBEBB-DEE9-4877-B30F-D19BDCC45951}">
      <dgm:prSet/>
      <dgm:spPr/>
      <dgm:t>
        <a:bodyPr/>
        <a:lstStyle/>
        <a:p>
          <a:endParaRPr lang="en-US"/>
        </a:p>
      </dgm:t>
    </dgm:pt>
    <dgm:pt modelId="{69ECD5C0-2A95-4FA3-B1A2-3D07555D0C8F}" type="sibTrans" cxnId="{44CBBEBB-DEE9-4877-B30F-D19BDCC45951}">
      <dgm:prSet/>
      <dgm:spPr/>
      <dgm:t>
        <a:bodyPr/>
        <a:lstStyle/>
        <a:p>
          <a:endParaRPr lang="en-US"/>
        </a:p>
      </dgm:t>
    </dgm:pt>
    <dgm:pt modelId="{38A86748-7A94-4A68-A666-39E8B446F799}">
      <dgm:prSet/>
      <dgm:spPr/>
      <dgm:t>
        <a:bodyPr/>
        <a:lstStyle/>
        <a:p>
          <a:pPr algn="just"/>
          <a:r>
            <a:rPr lang="ro-RO" b="0" i="0" dirty="0" smtClean="0"/>
            <a:t>Scenariul scris trebuie realizat şi repetat de câteva ori,  înainte de procesul de înregistrare video</a:t>
          </a:r>
          <a:endParaRPr lang="en-US" dirty="0"/>
        </a:p>
      </dgm:t>
    </dgm:pt>
    <dgm:pt modelId="{F52B3268-4583-4187-8CD1-B09A25689497}" type="parTrans" cxnId="{4995D334-DDAA-4F11-98B9-99AC75D603FE}">
      <dgm:prSet/>
      <dgm:spPr/>
      <dgm:t>
        <a:bodyPr/>
        <a:lstStyle/>
        <a:p>
          <a:endParaRPr lang="en-US"/>
        </a:p>
      </dgm:t>
    </dgm:pt>
    <dgm:pt modelId="{6DDB0114-CB13-4E98-AF80-B31B2D97E862}" type="sibTrans" cxnId="{4995D334-DDAA-4F11-98B9-99AC75D603FE}">
      <dgm:prSet/>
      <dgm:spPr/>
      <dgm:t>
        <a:bodyPr/>
        <a:lstStyle/>
        <a:p>
          <a:endParaRPr lang="en-US"/>
        </a:p>
      </dgm:t>
    </dgm:pt>
    <dgm:pt modelId="{97CEBD8C-4B16-4ACF-880B-F78923025594}">
      <dgm:prSet/>
      <dgm:spPr/>
      <dgm:t>
        <a:bodyPr/>
        <a:lstStyle/>
        <a:p>
          <a:pPr algn="just" rtl="0"/>
          <a:r>
            <a:rPr lang="ro-RO" b="0" i="0" dirty="0" smtClean="0">
              <a:latin typeface="Century Gothic" panose="020B0502020202020204"/>
            </a:rPr>
            <a:t>Scenariul trebuie scris la un nivel care să poată fi citit atât de către model cât şi de cel ce învaţă.</a:t>
          </a:r>
          <a:r>
            <a:rPr lang="en-US" b="0" i="0" dirty="0">
              <a:latin typeface="Century Gothic" panose="020B0502020202020204"/>
            </a:rPr>
            <a:t> </a:t>
          </a:r>
          <a:endParaRPr lang="en-US" dirty="0"/>
        </a:p>
      </dgm:t>
    </dgm:pt>
    <dgm:pt modelId="{3DE7411F-CED6-4284-AE1B-1643089351CA}" type="parTrans" cxnId="{41DF3AB7-DDF1-4BB5-9463-94B384B54DD9}">
      <dgm:prSet/>
      <dgm:spPr/>
      <dgm:t>
        <a:bodyPr/>
        <a:lstStyle/>
        <a:p>
          <a:endParaRPr lang="en-US"/>
        </a:p>
      </dgm:t>
    </dgm:pt>
    <dgm:pt modelId="{599C086F-85D6-4A3F-8366-F414F5CEA1D9}" type="sibTrans" cxnId="{41DF3AB7-DDF1-4BB5-9463-94B384B54DD9}">
      <dgm:prSet/>
      <dgm:spPr/>
      <dgm:t>
        <a:bodyPr/>
        <a:lstStyle/>
        <a:p>
          <a:endParaRPr lang="en-US"/>
        </a:p>
      </dgm:t>
    </dgm:pt>
    <dgm:pt modelId="{091A1D17-636C-4779-A943-05DE7DF60E9C}" type="pres">
      <dgm:prSet presAssocID="{6AE051BA-D871-437C-8877-C019BB2A3C46}" presName="outerComposite" presStyleCnt="0">
        <dgm:presLayoutVars>
          <dgm:chMax val="5"/>
          <dgm:dir/>
          <dgm:resizeHandles val="exact"/>
        </dgm:presLayoutVars>
      </dgm:prSet>
      <dgm:spPr/>
      <dgm:t>
        <a:bodyPr/>
        <a:lstStyle/>
        <a:p>
          <a:endParaRPr lang="ro-RO"/>
        </a:p>
      </dgm:t>
    </dgm:pt>
    <dgm:pt modelId="{B21E5BEF-0BC0-4D99-841C-02D6D3F9AB1E}" type="pres">
      <dgm:prSet presAssocID="{6AE051BA-D871-437C-8877-C019BB2A3C46}" presName="dummyMaxCanvas" presStyleCnt="0">
        <dgm:presLayoutVars/>
      </dgm:prSet>
      <dgm:spPr/>
    </dgm:pt>
    <dgm:pt modelId="{B35DCCA1-BD68-4742-89E1-DA612BB42FCB}" type="pres">
      <dgm:prSet presAssocID="{6AE051BA-D871-437C-8877-C019BB2A3C46}" presName="FourNodes_1" presStyleLbl="node1" presStyleIdx="0" presStyleCnt="4">
        <dgm:presLayoutVars>
          <dgm:bulletEnabled val="1"/>
        </dgm:presLayoutVars>
      </dgm:prSet>
      <dgm:spPr/>
      <dgm:t>
        <a:bodyPr/>
        <a:lstStyle/>
        <a:p>
          <a:endParaRPr lang="ro-RO"/>
        </a:p>
      </dgm:t>
    </dgm:pt>
    <dgm:pt modelId="{C1CA0830-E2B7-4F89-8563-59EC2501F79D}" type="pres">
      <dgm:prSet presAssocID="{6AE051BA-D871-437C-8877-C019BB2A3C46}" presName="FourNodes_2" presStyleLbl="node1" presStyleIdx="1" presStyleCnt="4">
        <dgm:presLayoutVars>
          <dgm:bulletEnabled val="1"/>
        </dgm:presLayoutVars>
      </dgm:prSet>
      <dgm:spPr/>
      <dgm:t>
        <a:bodyPr/>
        <a:lstStyle/>
        <a:p>
          <a:endParaRPr lang="ro-RO"/>
        </a:p>
      </dgm:t>
    </dgm:pt>
    <dgm:pt modelId="{00E9AFC1-9A58-4E0F-ABE3-E00415886EA8}" type="pres">
      <dgm:prSet presAssocID="{6AE051BA-D871-437C-8877-C019BB2A3C46}" presName="FourNodes_3" presStyleLbl="node1" presStyleIdx="2" presStyleCnt="4">
        <dgm:presLayoutVars>
          <dgm:bulletEnabled val="1"/>
        </dgm:presLayoutVars>
      </dgm:prSet>
      <dgm:spPr/>
      <dgm:t>
        <a:bodyPr/>
        <a:lstStyle/>
        <a:p>
          <a:endParaRPr lang="ro-RO"/>
        </a:p>
      </dgm:t>
    </dgm:pt>
    <dgm:pt modelId="{DAF56D26-355F-4043-8F0D-1AD1DAE834C4}" type="pres">
      <dgm:prSet presAssocID="{6AE051BA-D871-437C-8877-C019BB2A3C46}" presName="FourNodes_4" presStyleLbl="node1" presStyleIdx="3" presStyleCnt="4">
        <dgm:presLayoutVars>
          <dgm:bulletEnabled val="1"/>
        </dgm:presLayoutVars>
      </dgm:prSet>
      <dgm:spPr/>
      <dgm:t>
        <a:bodyPr/>
        <a:lstStyle/>
        <a:p>
          <a:endParaRPr lang="ro-RO"/>
        </a:p>
      </dgm:t>
    </dgm:pt>
    <dgm:pt modelId="{6F4A6984-711C-45BE-89E6-D272B2704AC0}" type="pres">
      <dgm:prSet presAssocID="{6AE051BA-D871-437C-8877-C019BB2A3C46}" presName="FourConn_1-2" presStyleLbl="fgAccFollowNode1" presStyleIdx="0" presStyleCnt="3">
        <dgm:presLayoutVars>
          <dgm:bulletEnabled val="1"/>
        </dgm:presLayoutVars>
      </dgm:prSet>
      <dgm:spPr/>
      <dgm:t>
        <a:bodyPr/>
        <a:lstStyle/>
        <a:p>
          <a:endParaRPr lang="ro-RO"/>
        </a:p>
      </dgm:t>
    </dgm:pt>
    <dgm:pt modelId="{618E14DA-75F6-41F8-A77A-89BF403A6176}" type="pres">
      <dgm:prSet presAssocID="{6AE051BA-D871-437C-8877-C019BB2A3C46}" presName="FourConn_2-3" presStyleLbl="fgAccFollowNode1" presStyleIdx="1" presStyleCnt="3">
        <dgm:presLayoutVars>
          <dgm:bulletEnabled val="1"/>
        </dgm:presLayoutVars>
      </dgm:prSet>
      <dgm:spPr/>
      <dgm:t>
        <a:bodyPr/>
        <a:lstStyle/>
        <a:p>
          <a:endParaRPr lang="ro-RO"/>
        </a:p>
      </dgm:t>
    </dgm:pt>
    <dgm:pt modelId="{0528D081-F27A-4EF6-9C9F-FAC090106D39}" type="pres">
      <dgm:prSet presAssocID="{6AE051BA-D871-437C-8877-C019BB2A3C46}" presName="FourConn_3-4" presStyleLbl="fgAccFollowNode1" presStyleIdx="2" presStyleCnt="3">
        <dgm:presLayoutVars>
          <dgm:bulletEnabled val="1"/>
        </dgm:presLayoutVars>
      </dgm:prSet>
      <dgm:spPr/>
      <dgm:t>
        <a:bodyPr/>
        <a:lstStyle/>
        <a:p>
          <a:endParaRPr lang="ro-RO"/>
        </a:p>
      </dgm:t>
    </dgm:pt>
    <dgm:pt modelId="{170091D5-B5AB-445F-9013-9FD2A84F0BA8}" type="pres">
      <dgm:prSet presAssocID="{6AE051BA-D871-437C-8877-C019BB2A3C46}" presName="FourNodes_1_text" presStyleLbl="node1" presStyleIdx="3" presStyleCnt="4">
        <dgm:presLayoutVars>
          <dgm:bulletEnabled val="1"/>
        </dgm:presLayoutVars>
      </dgm:prSet>
      <dgm:spPr/>
      <dgm:t>
        <a:bodyPr/>
        <a:lstStyle/>
        <a:p>
          <a:endParaRPr lang="ro-RO"/>
        </a:p>
      </dgm:t>
    </dgm:pt>
    <dgm:pt modelId="{5F954A93-296C-4C93-8996-2C2DCBDD706C}" type="pres">
      <dgm:prSet presAssocID="{6AE051BA-D871-437C-8877-C019BB2A3C46}" presName="FourNodes_2_text" presStyleLbl="node1" presStyleIdx="3" presStyleCnt="4">
        <dgm:presLayoutVars>
          <dgm:bulletEnabled val="1"/>
        </dgm:presLayoutVars>
      </dgm:prSet>
      <dgm:spPr/>
      <dgm:t>
        <a:bodyPr/>
        <a:lstStyle/>
        <a:p>
          <a:endParaRPr lang="ro-RO"/>
        </a:p>
      </dgm:t>
    </dgm:pt>
    <dgm:pt modelId="{91ED3257-2676-4F35-95A2-0DA0D1412730}" type="pres">
      <dgm:prSet presAssocID="{6AE051BA-D871-437C-8877-C019BB2A3C46}" presName="FourNodes_3_text" presStyleLbl="node1" presStyleIdx="3" presStyleCnt="4">
        <dgm:presLayoutVars>
          <dgm:bulletEnabled val="1"/>
        </dgm:presLayoutVars>
      </dgm:prSet>
      <dgm:spPr/>
      <dgm:t>
        <a:bodyPr/>
        <a:lstStyle/>
        <a:p>
          <a:endParaRPr lang="ro-RO"/>
        </a:p>
      </dgm:t>
    </dgm:pt>
    <dgm:pt modelId="{F3994175-0ECD-4A5C-ACB3-3DF609B550E2}" type="pres">
      <dgm:prSet presAssocID="{6AE051BA-D871-437C-8877-C019BB2A3C46}" presName="FourNodes_4_text" presStyleLbl="node1" presStyleIdx="3" presStyleCnt="4">
        <dgm:presLayoutVars>
          <dgm:bulletEnabled val="1"/>
        </dgm:presLayoutVars>
      </dgm:prSet>
      <dgm:spPr/>
      <dgm:t>
        <a:bodyPr/>
        <a:lstStyle/>
        <a:p>
          <a:endParaRPr lang="ro-RO"/>
        </a:p>
      </dgm:t>
    </dgm:pt>
  </dgm:ptLst>
  <dgm:cxnLst>
    <dgm:cxn modelId="{2B002AA4-AD06-4E2E-A891-34AD8AB7FA04}" type="presOf" srcId="{A6431E42-A2A2-4250-922A-3DBE76D90D1C}" destId="{6F4A6984-711C-45BE-89E6-D272B2704AC0}" srcOrd="0" destOrd="0" presId="urn:microsoft.com/office/officeart/2005/8/layout/vProcess5"/>
    <dgm:cxn modelId="{B02F7B20-E64B-411E-BFF3-EFCC0330FA41}" type="presOf" srcId="{69ECD5C0-2A95-4FA3-B1A2-3D07555D0C8F}" destId="{618E14DA-75F6-41F8-A77A-89BF403A6176}" srcOrd="0" destOrd="0" presId="urn:microsoft.com/office/officeart/2005/8/layout/vProcess5"/>
    <dgm:cxn modelId="{E8B0F759-1BBF-4F1A-8423-CC8A8A04D97C}" type="presOf" srcId="{38A86748-7A94-4A68-A666-39E8B446F799}" destId="{00E9AFC1-9A58-4E0F-ABE3-E00415886EA8}" srcOrd="0" destOrd="0" presId="urn:microsoft.com/office/officeart/2005/8/layout/vProcess5"/>
    <dgm:cxn modelId="{C5703AAA-E44E-4823-A14A-5D938E66529F}" type="presOf" srcId="{97CEBD8C-4B16-4ACF-880B-F78923025594}" destId="{F3994175-0ECD-4A5C-ACB3-3DF609B550E2}" srcOrd="1" destOrd="0" presId="urn:microsoft.com/office/officeart/2005/8/layout/vProcess5"/>
    <dgm:cxn modelId="{9B06A1F5-D74E-4D30-BDA0-B6F4FA0F405A}" type="presOf" srcId="{97CEBD8C-4B16-4ACF-880B-F78923025594}" destId="{DAF56D26-355F-4043-8F0D-1AD1DAE834C4}" srcOrd="0" destOrd="0" presId="urn:microsoft.com/office/officeart/2005/8/layout/vProcess5"/>
    <dgm:cxn modelId="{E7C4A7B9-134B-4112-A782-ECBB9CCA46B5}" type="presOf" srcId="{23B6A9DE-A96A-425D-86C5-E97EAABD31DF}" destId="{170091D5-B5AB-445F-9013-9FD2A84F0BA8}" srcOrd="1" destOrd="0" presId="urn:microsoft.com/office/officeart/2005/8/layout/vProcess5"/>
    <dgm:cxn modelId="{2F884FAB-B435-425F-B7D1-96CD5C35D436}" srcId="{6AE051BA-D871-437C-8877-C019BB2A3C46}" destId="{23B6A9DE-A96A-425D-86C5-E97EAABD31DF}" srcOrd="0" destOrd="0" parTransId="{27030AD0-C32E-4D37-A5DC-73F18CAB3795}" sibTransId="{A6431E42-A2A2-4250-922A-3DBE76D90D1C}"/>
    <dgm:cxn modelId="{44CBBEBB-DEE9-4877-B30F-D19BDCC45951}" srcId="{6AE051BA-D871-437C-8877-C019BB2A3C46}" destId="{E8D5F1D0-0F51-4EED-BF82-E835DB2F6736}" srcOrd="1" destOrd="0" parTransId="{7DE215A0-D0E2-4927-80A3-B5096FA48265}" sibTransId="{69ECD5C0-2A95-4FA3-B1A2-3D07555D0C8F}"/>
    <dgm:cxn modelId="{B50940B4-82FC-45D1-B5C0-E1ECD8F3CE9E}" type="presOf" srcId="{38A86748-7A94-4A68-A666-39E8B446F799}" destId="{91ED3257-2676-4F35-95A2-0DA0D1412730}" srcOrd="1" destOrd="0" presId="urn:microsoft.com/office/officeart/2005/8/layout/vProcess5"/>
    <dgm:cxn modelId="{4995D334-DDAA-4F11-98B9-99AC75D603FE}" srcId="{6AE051BA-D871-437C-8877-C019BB2A3C46}" destId="{38A86748-7A94-4A68-A666-39E8B446F799}" srcOrd="2" destOrd="0" parTransId="{F52B3268-4583-4187-8CD1-B09A25689497}" sibTransId="{6DDB0114-CB13-4E98-AF80-B31B2D97E862}"/>
    <dgm:cxn modelId="{72D1E44D-5296-4BAF-90C8-581D7EC8138F}" type="presOf" srcId="{E8D5F1D0-0F51-4EED-BF82-E835DB2F6736}" destId="{C1CA0830-E2B7-4F89-8563-59EC2501F79D}" srcOrd="0" destOrd="0" presId="urn:microsoft.com/office/officeart/2005/8/layout/vProcess5"/>
    <dgm:cxn modelId="{ED7BA8D8-A010-4081-9D34-6149B57C07D4}" type="presOf" srcId="{6AE051BA-D871-437C-8877-C019BB2A3C46}" destId="{091A1D17-636C-4779-A943-05DE7DF60E9C}" srcOrd="0" destOrd="0" presId="urn:microsoft.com/office/officeart/2005/8/layout/vProcess5"/>
    <dgm:cxn modelId="{41DF3AB7-DDF1-4BB5-9463-94B384B54DD9}" srcId="{6AE051BA-D871-437C-8877-C019BB2A3C46}" destId="{97CEBD8C-4B16-4ACF-880B-F78923025594}" srcOrd="3" destOrd="0" parTransId="{3DE7411F-CED6-4284-AE1B-1643089351CA}" sibTransId="{599C086F-85D6-4A3F-8366-F414F5CEA1D9}"/>
    <dgm:cxn modelId="{13B794CE-91D8-458E-B1F6-39023694A485}" type="presOf" srcId="{6DDB0114-CB13-4E98-AF80-B31B2D97E862}" destId="{0528D081-F27A-4EF6-9C9F-FAC090106D39}" srcOrd="0" destOrd="0" presId="urn:microsoft.com/office/officeart/2005/8/layout/vProcess5"/>
    <dgm:cxn modelId="{30857BEE-7981-4A84-9B3A-AAE4F24BC678}" type="presOf" srcId="{E8D5F1D0-0F51-4EED-BF82-E835DB2F6736}" destId="{5F954A93-296C-4C93-8996-2C2DCBDD706C}" srcOrd="1" destOrd="0" presId="urn:microsoft.com/office/officeart/2005/8/layout/vProcess5"/>
    <dgm:cxn modelId="{ABE3E547-36E5-4C36-A6D6-CE2EF59663D6}" type="presOf" srcId="{23B6A9DE-A96A-425D-86C5-E97EAABD31DF}" destId="{B35DCCA1-BD68-4742-89E1-DA612BB42FCB}" srcOrd="0" destOrd="0" presId="urn:microsoft.com/office/officeart/2005/8/layout/vProcess5"/>
    <dgm:cxn modelId="{851B89FE-AC62-4355-9ED2-641E89C51888}" type="presParOf" srcId="{091A1D17-636C-4779-A943-05DE7DF60E9C}" destId="{B21E5BEF-0BC0-4D99-841C-02D6D3F9AB1E}" srcOrd="0" destOrd="0" presId="urn:microsoft.com/office/officeart/2005/8/layout/vProcess5"/>
    <dgm:cxn modelId="{DEB3E486-8C25-4196-8362-4EF131DB2113}" type="presParOf" srcId="{091A1D17-636C-4779-A943-05DE7DF60E9C}" destId="{B35DCCA1-BD68-4742-89E1-DA612BB42FCB}" srcOrd="1" destOrd="0" presId="urn:microsoft.com/office/officeart/2005/8/layout/vProcess5"/>
    <dgm:cxn modelId="{35009B4D-0842-46E9-A471-C83DFECC3108}" type="presParOf" srcId="{091A1D17-636C-4779-A943-05DE7DF60E9C}" destId="{C1CA0830-E2B7-4F89-8563-59EC2501F79D}" srcOrd="2" destOrd="0" presId="urn:microsoft.com/office/officeart/2005/8/layout/vProcess5"/>
    <dgm:cxn modelId="{7CF9E7D3-6607-4397-8C86-7F90A90BF664}" type="presParOf" srcId="{091A1D17-636C-4779-A943-05DE7DF60E9C}" destId="{00E9AFC1-9A58-4E0F-ABE3-E00415886EA8}" srcOrd="3" destOrd="0" presId="urn:microsoft.com/office/officeart/2005/8/layout/vProcess5"/>
    <dgm:cxn modelId="{8AC5B26B-D92C-4446-B67D-49FAEDB45087}" type="presParOf" srcId="{091A1D17-636C-4779-A943-05DE7DF60E9C}" destId="{DAF56D26-355F-4043-8F0D-1AD1DAE834C4}" srcOrd="4" destOrd="0" presId="urn:microsoft.com/office/officeart/2005/8/layout/vProcess5"/>
    <dgm:cxn modelId="{48B22DAE-EC48-45E4-A8DF-4D7A608A5D00}" type="presParOf" srcId="{091A1D17-636C-4779-A943-05DE7DF60E9C}" destId="{6F4A6984-711C-45BE-89E6-D272B2704AC0}" srcOrd="5" destOrd="0" presId="urn:microsoft.com/office/officeart/2005/8/layout/vProcess5"/>
    <dgm:cxn modelId="{5BB259FE-10E2-46AF-ACD0-05FBE76C722B}" type="presParOf" srcId="{091A1D17-636C-4779-A943-05DE7DF60E9C}" destId="{618E14DA-75F6-41F8-A77A-89BF403A6176}" srcOrd="6" destOrd="0" presId="urn:microsoft.com/office/officeart/2005/8/layout/vProcess5"/>
    <dgm:cxn modelId="{8F559221-462D-4DB1-8494-7EDC021B814C}" type="presParOf" srcId="{091A1D17-636C-4779-A943-05DE7DF60E9C}" destId="{0528D081-F27A-4EF6-9C9F-FAC090106D39}" srcOrd="7" destOrd="0" presId="urn:microsoft.com/office/officeart/2005/8/layout/vProcess5"/>
    <dgm:cxn modelId="{E68E56F6-D037-410A-8360-5796D7F61281}" type="presParOf" srcId="{091A1D17-636C-4779-A943-05DE7DF60E9C}" destId="{170091D5-B5AB-445F-9013-9FD2A84F0BA8}" srcOrd="8" destOrd="0" presId="urn:microsoft.com/office/officeart/2005/8/layout/vProcess5"/>
    <dgm:cxn modelId="{7AFD9A22-8ACC-4700-889F-B3C9E7A89F8C}" type="presParOf" srcId="{091A1D17-636C-4779-A943-05DE7DF60E9C}" destId="{5F954A93-296C-4C93-8996-2C2DCBDD706C}" srcOrd="9" destOrd="0" presId="urn:microsoft.com/office/officeart/2005/8/layout/vProcess5"/>
    <dgm:cxn modelId="{366ECD66-5E62-4CCF-B774-2A503E015F64}" type="presParOf" srcId="{091A1D17-636C-4779-A943-05DE7DF60E9C}" destId="{91ED3257-2676-4F35-95A2-0DA0D1412730}" srcOrd="10" destOrd="0" presId="urn:microsoft.com/office/officeart/2005/8/layout/vProcess5"/>
    <dgm:cxn modelId="{661646A5-4506-40FB-8EA5-F38D54355AB3}" type="presParOf" srcId="{091A1D17-636C-4779-A943-05DE7DF60E9C}" destId="{F3994175-0ECD-4A5C-ACB3-3DF609B550E2}" srcOrd="11" destOrd="0" presId="urn:microsoft.com/office/officeart/2005/8/layout/vProcess5"/>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AFFEF-3A04-4A23-9B04-D7732D2187CA}">
      <dsp:nvSpPr>
        <dsp:cNvPr id="0" name=""/>
        <dsp:cNvSpPr/>
      </dsp:nvSpPr>
      <dsp:spPr>
        <a:xfrm>
          <a:off x="0"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8B419-B272-44F7-980C-20CD864EF504}">
      <dsp:nvSpPr>
        <dsp:cNvPr id="0" name=""/>
        <dsp:cNvSpPr/>
      </dsp:nvSpPr>
      <dsp:spPr>
        <a:xfrm>
          <a:off x="340480"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ro-RO" sz="1900" kern="1200" dirty="0">
              <a:latin typeface="Century Gothic" panose="020B0502020202020204"/>
            </a:rPr>
            <a:t>O prezentare video a unui comportament dezirabil pe care spectatorul îl observă cu scopul de a învăța să-l imite.</a:t>
          </a:r>
          <a:r>
            <a:rPr lang="en-US" sz="1900" kern="1200" dirty="0"/>
            <a:t> </a:t>
          </a:r>
        </a:p>
      </dsp:txBody>
      <dsp:txXfrm>
        <a:off x="397472" y="947936"/>
        <a:ext cx="2950338" cy="1831860"/>
      </dsp:txXfrm>
    </dsp:sp>
    <dsp:sp modelId="{B56C0DC4-A233-44E0-AD63-A02EB10542AD}">
      <dsp:nvSpPr>
        <dsp:cNvPr id="0" name=""/>
        <dsp:cNvSpPr/>
      </dsp:nvSpPr>
      <dsp:spPr>
        <a:xfrm>
          <a:off x="3745283"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AEB2B-CD4E-4142-BBC5-2863B413AD69}">
      <dsp:nvSpPr>
        <dsp:cNvPr id="0" name=""/>
        <dsp:cNvSpPr/>
      </dsp:nvSpPr>
      <dsp:spPr>
        <a:xfrm>
          <a:off x="4085763"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o-RO" sz="1900" kern="1200" dirty="0"/>
            <a:t>Permite copilului să imite comportamente dorite prin faptul că  vede făcând acel comportament în video.</a:t>
          </a:r>
          <a:endParaRPr lang="en-US" sz="1900" kern="1200" dirty="0"/>
        </a:p>
      </dsp:txBody>
      <dsp:txXfrm>
        <a:off x="4142755" y="947936"/>
        <a:ext cx="2950338" cy="1831860"/>
      </dsp:txXfrm>
    </dsp:sp>
    <dsp:sp modelId="{03A884A7-AEFA-452E-B489-16F1F82FB921}">
      <dsp:nvSpPr>
        <dsp:cNvPr id="0" name=""/>
        <dsp:cNvSpPr/>
      </dsp:nvSpPr>
      <dsp:spPr>
        <a:xfrm>
          <a:off x="7490566" y="567487"/>
          <a:ext cx="3064322" cy="19458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B3D74F-CF9E-47C8-A0F6-095C57F30F3B}">
      <dsp:nvSpPr>
        <dsp:cNvPr id="0" name=""/>
        <dsp:cNvSpPr/>
      </dsp:nvSpPr>
      <dsp:spPr>
        <a:xfrm>
          <a:off x="7831047" y="890944"/>
          <a:ext cx="3064322" cy="19458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o-RO" sz="1900" kern="1200" dirty="0"/>
            <a:t>Un individ va observa, practica și generaliza un comportament pentru a-l transfera în medii noi.</a:t>
          </a:r>
          <a:r>
            <a:rPr lang="en-US" sz="1900" kern="1200" dirty="0"/>
            <a:t> </a:t>
          </a:r>
        </a:p>
      </dsp:txBody>
      <dsp:txXfrm>
        <a:off x="7888039" y="947936"/>
        <a:ext cx="2950338" cy="183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31450-4EE0-4015-8CBF-AF9519E7C0B1}">
      <dsp:nvSpPr>
        <dsp:cNvPr id="0" name=""/>
        <dsp:cNvSpPr/>
      </dsp:nvSpPr>
      <dsp:spPr>
        <a:xfrm>
          <a:off x="1117720" y="1064637"/>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D939A-E9DC-4681-B088-5BD4D86550F6}">
      <dsp:nvSpPr>
        <dsp:cNvPr id="0" name=""/>
        <dsp:cNvSpPr/>
      </dsp:nvSpPr>
      <dsp:spPr>
        <a:xfrm>
          <a:off x="1351720" y="1298638"/>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B427841-206D-4462-A53E-15D2DA713C25}">
      <dsp:nvSpPr>
        <dsp:cNvPr id="0" name=""/>
        <dsp:cNvSpPr/>
      </dsp:nvSpPr>
      <dsp:spPr>
        <a:xfrm>
          <a:off x="766720" y="2504638"/>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ro-RO" sz="1100" kern="1200" dirty="0"/>
            <a:t>Identifică un comportament care să fie predat</a:t>
          </a:r>
          <a:endParaRPr lang="en-US" sz="1100" kern="1200" dirty="0"/>
        </a:p>
      </dsp:txBody>
      <dsp:txXfrm>
        <a:off x="766720" y="2504638"/>
        <a:ext cx="1800000" cy="787500"/>
      </dsp:txXfrm>
    </dsp:sp>
    <dsp:sp modelId="{6F14CFAB-9309-4481-B925-B1D179AAD043}">
      <dsp:nvSpPr>
        <dsp:cNvPr id="0" name=""/>
        <dsp:cNvSpPr/>
      </dsp:nvSpPr>
      <dsp:spPr>
        <a:xfrm>
          <a:off x="3232720" y="1064637"/>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23E48C-5186-4148-B79D-E323AC7CDD88}">
      <dsp:nvSpPr>
        <dsp:cNvPr id="0" name=""/>
        <dsp:cNvSpPr/>
      </dsp:nvSpPr>
      <dsp:spPr>
        <a:xfrm>
          <a:off x="3466720" y="1298638"/>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17C62B-5BC8-4EF1-89F8-B4312E0321A2}">
      <dsp:nvSpPr>
        <dsp:cNvPr id="0" name=""/>
        <dsp:cNvSpPr/>
      </dsp:nvSpPr>
      <dsp:spPr>
        <a:xfrm>
          <a:off x="2881720" y="2504638"/>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ro-RO" sz="1100" kern="1200" dirty="0">
              <a:latin typeface="Century Gothic" panose="020B0502020202020204"/>
            </a:rPr>
            <a:t>Identifică abilitățile pe care cursantul le are și cât din comportament poate să facă</a:t>
          </a:r>
          <a:endParaRPr lang="en-US" sz="1100" kern="1200" dirty="0"/>
        </a:p>
      </dsp:txBody>
      <dsp:txXfrm>
        <a:off x="2881720" y="2504638"/>
        <a:ext cx="1800000" cy="787500"/>
      </dsp:txXfrm>
    </dsp:sp>
    <dsp:sp modelId="{41959DFC-A7FE-44D5-B724-9748AF7A67C3}">
      <dsp:nvSpPr>
        <dsp:cNvPr id="0" name=""/>
        <dsp:cNvSpPr/>
      </dsp:nvSpPr>
      <dsp:spPr>
        <a:xfrm>
          <a:off x="5347720" y="1064637"/>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F7F3BC-5FA7-40E5-AA9E-225826F8BEA8}">
      <dsp:nvSpPr>
        <dsp:cNvPr id="0" name=""/>
        <dsp:cNvSpPr/>
      </dsp:nvSpPr>
      <dsp:spPr>
        <a:xfrm>
          <a:off x="5581720" y="1298638"/>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C27AC0-0B11-47D7-973B-EC6224E2254E}">
      <dsp:nvSpPr>
        <dsp:cNvPr id="0" name=""/>
        <dsp:cNvSpPr/>
      </dsp:nvSpPr>
      <dsp:spPr>
        <a:xfrm>
          <a:off x="4996720" y="2504638"/>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ro-RO" sz="1100" kern="1200" dirty="0"/>
            <a:t>Obține un aparat de filmat</a:t>
          </a:r>
          <a:r>
            <a:rPr lang="en-US" sz="1100" kern="1200" dirty="0"/>
            <a:t> </a:t>
          </a:r>
        </a:p>
      </dsp:txBody>
      <dsp:txXfrm>
        <a:off x="4996720" y="2504638"/>
        <a:ext cx="1800000" cy="787500"/>
      </dsp:txXfrm>
    </dsp:sp>
    <dsp:sp modelId="{536F133E-D88A-4040-BA6D-208205015D7B}">
      <dsp:nvSpPr>
        <dsp:cNvPr id="0" name=""/>
        <dsp:cNvSpPr/>
      </dsp:nvSpPr>
      <dsp:spPr>
        <a:xfrm>
          <a:off x="7462720" y="1064637"/>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F2E15-4F82-44F4-9404-CFCE9075CB95}">
      <dsp:nvSpPr>
        <dsp:cNvPr id="0" name=""/>
        <dsp:cNvSpPr/>
      </dsp:nvSpPr>
      <dsp:spPr>
        <a:xfrm>
          <a:off x="7696720" y="129863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3EE0232-A344-4DBB-ADAE-54C0C1FCCBFB}">
      <dsp:nvSpPr>
        <dsp:cNvPr id="0" name=""/>
        <dsp:cNvSpPr/>
      </dsp:nvSpPr>
      <dsp:spPr>
        <a:xfrm>
          <a:off x="7111720" y="2504638"/>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ro-RO" sz="1100" kern="1200" dirty="0"/>
            <a:t>Alege tipul de vm pe care dorești să-l faci</a:t>
          </a:r>
          <a:endParaRPr lang="en-US" sz="1100" kern="1200" dirty="0"/>
        </a:p>
      </dsp:txBody>
      <dsp:txXfrm>
        <a:off x="7111720" y="2504638"/>
        <a:ext cx="1800000" cy="787500"/>
      </dsp:txXfrm>
    </dsp:sp>
    <dsp:sp modelId="{6AEB8898-A507-49DC-A604-6722F5FE7977}">
      <dsp:nvSpPr>
        <dsp:cNvPr id="0" name=""/>
        <dsp:cNvSpPr/>
      </dsp:nvSpPr>
      <dsp:spPr>
        <a:xfrm>
          <a:off x="9577720" y="1064637"/>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82726-D6F0-4A93-9386-02613B4175F8}">
      <dsp:nvSpPr>
        <dsp:cNvPr id="0" name=""/>
        <dsp:cNvSpPr/>
      </dsp:nvSpPr>
      <dsp:spPr>
        <a:xfrm>
          <a:off x="9811720" y="129863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2B55781-978F-4CD8-8A28-93A9716CC87C}">
      <dsp:nvSpPr>
        <dsp:cNvPr id="0" name=""/>
        <dsp:cNvSpPr/>
      </dsp:nvSpPr>
      <dsp:spPr>
        <a:xfrm>
          <a:off x="9226720" y="2504638"/>
          <a:ext cx="18000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ro-RO" sz="1100" kern="1200" dirty="0"/>
            <a:t>Asigură-te că abilitatea sau comportamentul poate fi predat prin modelare video</a:t>
          </a:r>
          <a:endParaRPr lang="en-US" sz="1100" kern="1200" dirty="0"/>
        </a:p>
      </dsp:txBody>
      <dsp:txXfrm>
        <a:off x="9226720" y="2504638"/>
        <a:ext cx="1800000" cy="7875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CF7D8A-043B-4C13-93C3-B033454AD727}" type="datetimeFigureOut">
              <a:rPr lang="en-US"/>
              <a:pPr/>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E8B7A-4CF9-48F2-BA9C-A66E5C2527E3}" type="slidenum">
              <a:rPr lang="en-US"/>
              <a:pPr/>
              <a:t>‹#›</a:t>
            </a:fld>
            <a:endParaRPr lang="en-US"/>
          </a:p>
        </p:txBody>
      </p:sp>
    </p:spTree>
    <p:extLst>
      <p:ext uri="{BB962C8B-B14F-4D97-AF65-F5344CB8AC3E}">
        <p14:creationId xmlns="" xmlns:p14="http://schemas.microsoft.com/office/powerpoint/2010/main" val="220385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umpu.com/en/document/read/45968851/video-modeling-show-me-how-powerpoint-present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ota.org/assets/MCC/SessionHANDOUTS/HANDOUT%20305%20-%20All%20About%20Video%20Modeling.pdf"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youtube.com/watch?v=3Ra00nNhsgI"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autismoutreach.ca/create-your-own-video-mode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i.org/10.1186/1478-4491-11-1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ncaep.fpg.unc.edu/sites/ncaep.fpg.unc.edu/files/imce/documents/EBP%20Report%202020.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youtube.com/watch?v=3Ra00nNhsgI"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tota.org/assets/MCC/SessionHANDOUTS/HANDOUT%20305%20-%20All%20About%20Video%20Modeling.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0005-7916(82)90083-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ALL</a:t>
            </a:r>
          </a:p>
        </p:txBody>
      </p:sp>
      <p:sp>
        <p:nvSpPr>
          <p:cNvPr id="4" name="Slide Number Placeholder 3"/>
          <p:cNvSpPr>
            <a:spLocks noGrp="1"/>
          </p:cNvSpPr>
          <p:nvPr>
            <p:ph type="sldNum" sz="quarter" idx="5"/>
          </p:nvPr>
        </p:nvSpPr>
        <p:spPr/>
        <p:txBody>
          <a:bodyPr/>
          <a:lstStyle/>
          <a:p>
            <a:fld id="{EB9E8B7A-4CF9-48F2-BA9C-A66E5C2527E3}" type="slidenum">
              <a:rPr lang="en-US"/>
              <a:pPr/>
              <a:t>1</a:t>
            </a:fld>
            <a:endParaRPr lang="en-US"/>
          </a:p>
        </p:txBody>
      </p:sp>
    </p:spTree>
    <p:extLst>
      <p:ext uri="{BB962C8B-B14F-4D97-AF65-F5344CB8AC3E}">
        <p14:creationId xmlns="" xmlns:p14="http://schemas.microsoft.com/office/powerpoint/2010/main" val="57847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Carly Slides 8-15</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11</a:t>
            </a:fld>
            <a:endParaRPr lang="en-US"/>
          </a:p>
        </p:txBody>
      </p:sp>
    </p:spTree>
    <p:extLst>
      <p:ext uri="{BB962C8B-B14F-4D97-AF65-F5344CB8AC3E}">
        <p14:creationId xmlns="" xmlns:p14="http://schemas.microsoft.com/office/powerpoint/2010/main" val="154407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90000"/>
              </a:lnSpc>
              <a:spcBef>
                <a:spcPts val="1000"/>
              </a:spcBef>
              <a:buFont typeface="Arial,Sans-Serif"/>
              <a:buChar char="•"/>
            </a:pPr>
            <a:r>
              <a:rPr lang="en-US" b="1"/>
              <a:t>Carly Slides 8-15</a:t>
            </a:r>
            <a:endParaRPr lang="en-US"/>
          </a:p>
          <a:p>
            <a:pPr marL="457200"/>
            <a:endParaRPr lang="en-US"/>
          </a:p>
          <a:p>
            <a:pPr marL="457200"/>
            <a:r>
              <a:rPr lang="en-US"/>
              <a:t>STEPS FOR IMPLEMENTATION </a:t>
            </a:r>
            <a:endParaRPr lang="en-US">
              <a:cs typeface="Calibri" panose="020F0502020204030204"/>
            </a:endParaRPr>
          </a:p>
          <a:p>
            <a:pPr marL="628650" indent="-171450">
              <a:buFont typeface="Arial"/>
              <a:buChar char="•"/>
            </a:pPr>
            <a:r>
              <a:rPr lang="en-US">
                <a:hlinkClick r:id="" action="ppaction://noaction"/>
              </a:rPr>
              <a:t>https://autisminternetmodules.org/up_doc/VideoModelingSteps.pdf</a:t>
            </a:r>
            <a:endParaRPr lang="en-US"/>
          </a:p>
          <a:p>
            <a:pPr marL="628650" indent="-171450">
              <a:buFont typeface="Arial"/>
              <a:buChar char="•"/>
            </a:pPr>
            <a:endParaRPr lang="en-US"/>
          </a:p>
          <a:p>
            <a:pPr marL="628650" indent="-171450">
              <a:buFont typeface="Arial"/>
              <a:buChar char="•"/>
            </a:pPr>
            <a:r>
              <a:rPr lang="en-US"/>
              <a:t>SHOW ME HOW TO VIDEO MODEL</a:t>
            </a:r>
            <a:endParaRPr lang="en-US">
              <a:cs typeface="Calibri"/>
            </a:endParaRPr>
          </a:p>
          <a:p>
            <a:pPr marL="628650" indent="-171450">
              <a:lnSpc>
                <a:spcPct val="90000"/>
              </a:lnSpc>
              <a:spcBef>
                <a:spcPts val="1000"/>
              </a:spcBef>
              <a:buFont typeface="Arial"/>
              <a:buChar char="•"/>
            </a:pPr>
            <a:r>
              <a:rPr lang="en-US" u="sng">
                <a:hlinkClick r:id="rId3"/>
              </a:rPr>
              <a:t>https://www.yumpu.com/en/document/read/45968851/video-modeling-show-me-how-powerpoint-presentation</a:t>
            </a:r>
            <a:endParaRPr lang="en-US"/>
          </a:p>
          <a:p>
            <a:pPr>
              <a:lnSpc>
                <a:spcPct val="9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12</a:t>
            </a:fld>
            <a:endParaRPr lang="en-US"/>
          </a:p>
        </p:txBody>
      </p:sp>
    </p:spTree>
    <p:extLst>
      <p:ext uri="{BB962C8B-B14F-4D97-AF65-F5344CB8AC3E}">
        <p14:creationId xmlns="" xmlns:p14="http://schemas.microsoft.com/office/powerpoint/2010/main" val="1315496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Carly Slides 8-15</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13</a:t>
            </a:fld>
            <a:endParaRPr lang="en-US"/>
          </a:p>
        </p:txBody>
      </p:sp>
    </p:spTree>
    <p:extLst>
      <p:ext uri="{BB962C8B-B14F-4D97-AF65-F5344CB8AC3E}">
        <p14:creationId xmlns="" xmlns:p14="http://schemas.microsoft.com/office/powerpoint/2010/main" val="111691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Carly Slides 8-15</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14</a:t>
            </a:fld>
            <a:endParaRPr lang="en-US"/>
          </a:p>
        </p:txBody>
      </p:sp>
    </p:spTree>
    <p:extLst>
      <p:ext uri="{BB962C8B-B14F-4D97-AF65-F5344CB8AC3E}">
        <p14:creationId xmlns="" xmlns:p14="http://schemas.microsoft.com/office/powerpoint/2010/main" val="42413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Carly Slides 8-15</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15</a:t>
            </a:fld>
            <a:endParaRPr lang="en-US"/>
          </a:p>
        </p:txBody>
      </p:sp>
    </p:spTree>
    <p:extLst>
      <p:ext uri="{BB962C8B-B14F-4D97-AF65-F5344CB8AC3E}">
        <p14:creationId xmlns="" xmlns:p14="http://schemas.microsoft.com/office/powerpoint/2010/main" val="92852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1000"/>
              </a:spcBef>
            </a:pPr>
            <a:r>
              <a:rPr lang="en-US" b="1"/>
              <a:t>Gionna</a:t>
            </a:r>
            <a:endParaRPr lang="en-US">
              <a:cs typeface="Calibri"/>
            </a:endParaRPr>
          </a:p>
          <a:p>
            <a:pPr marL="628650" lvl="1" indent="-171450">
              <a:lnSpc>
                <a:spcPct val="90000"/>
              </a:lnSpc>
              <a:spcBef>
                <a:spcPts val="1000"/>
              </a:spcBef>
              <a:buFont typeface="Arial,Sans-Serif"/>
              <a:buChar char="•"/>
            </a:pP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19</a:t>
            </a:fld>
            <a:endParaRPr lang="en-US"/>
          </a:p>
        </p:txBody>
      </p:sp>
    </p:spTree>
    <p:extLst>
      <p:ext uri="{BB962C8B-B14F-4D97-AF65-F5344CB8AC3E}">
        <p14:creationId xmlns="" xmlns:p14="http://schemas.microsoft.com/office/powerpoint/2010/main" val="413726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Gionna</a:t>
            </a:r>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20</a:t>
            </a:fld>
            <a:endParaRPr lang="en-US"/>
          </a:p>
        </p:txBody>
      </p:sp>
    </p:spTree>
    <p:extLst>
      <p:ext uri="{BB962C8B-B14F-4D97-AF65-F5344CB8AC3E}">
        <p14:creationId xmlns="" xmlns:p14="http://schemas.microsoft.com/office/powerpoint/2010/main" val="297362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Gionna</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21</a:t>
            </a:fld>
            <a:endParaRPr lang="en-US"/>
          </a:p>
        </p:txBody>
      </p:sp>
    </p:spTree>
    <p:extLst>
      <p:ext uri="{BB962C8B-B14F-4D97-AF65-F5344CB8AC3E}">
        <p14:creationId xmlns="" xmlns:p14="http://schemas.microsoft.com/office/powerpoint/2010/main" val="206510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Gionna</a:t>
            </a:r>
          </a:p>
          <a:p>
            <a:endParaRPr lang="en-US" b="1">
              <a:cs typeface="Calibri"/>
            </a:endParaRPr>
          </a:p>
          <a:p>
            <a:r>
              <a:rPr lang="en-US" b="1">
                <a:cs typeface="Calibri"/>
              </a:rPr>
              <a:t>As you can see in this picture the environment we chose was one that was well lit with lights, clutter free, spacious for the client to work on the table, and very quiet to allow the client to concentrate.</a:t>
            </a:r>
          </a:p>
          <a:p>
            <a:endParaRPr lang="en-US" b="1">
              <a:cs typeface="Calibri"/>
            </a:endParaRPr>
          </a:p>
          <a:p>
            <a:r>
              <a:rPr lang="en-US" b="1">
                <a:cs typeface="Calibri"/>
              </a:rPr>
              <a:t>Also, this would be considered a natural setting for the client as a child who would be learning shapes, letters, or handwriting would perform this task at a table or even in a school. </a:t>
            </a:r>
          </a:p>
        </p:txBody>
      </p:sp>
      <p:sp>
        <p:nvSpPr>
          <p:cNvPr id="4" name="Slide Number Placeholder 3"/>
          <p:cNvSpPr>
            <a:spLocks noGrp="1"/>
          </p:cNvSpPr>
          <p:nvPr>
            <p:ph type="sldNum" sz="quarter" idx="5"/>
          </p:nvPr>
        </p:nvSpPr>
        <p:spPr/>
        <p:txBody>
          <a:bodyPr/>
          <a:lstStyle/>
          <a:p>
            <a:fld id="{EB9E8B7A-4CF9-48F2-BA9C-A66E5C2527E3}" type="slidenum">
              <a:rPr lang="en-US"/>
              <a:pPr/>
              <a:t>22</a:t>
            </a:fld>
            <a:endParaRPr lang="en-US"/>
          </a:p>
        </p:txBody>
      </p:sp>
    </p:spTree>
    <p:extLst>
      <p:ext uri="{BB962C8B-B14F-4D97-AF65-F5344CB8AC3E}">
        <p14:creationId xmlns="" xmlns:p14="http://schemas.microsoft.com/office/powerpoint/2010/main" val="2849050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Gionna</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23</a:t>
            </a:fld>
            <a:endParaRPr lang="en-US"/>
          </a:p>
        </p:txBody>
      </p:sp>
    </p:spTree>
    <p:extLst>
      <p:ext uri="{BB962C8B-B14F-4D97-AF65-F5344CB8AC3E}">
        <p14:creationId xmlns="" xmlns:p14="http://schemas.microsoft.com/office/powerpoint/2010/main" val="82993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 Slides 2-8</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2</a:t>
            </a:fld>
            <a:endParaRPr lang="en-US"/>
          </a:p>
        </p:txBody>
      </p:sp>
    </p:spTree>
    <p:extLst>
      <p:ext uri="{BB962C8B-B14F-4D97-AF65-F5344CB8AC3E}">
        <p14:creationId xmlns="" xmlns:p14="http://schemas.microsoft.com/office/powerpoint/2010/main" val="2677587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will depend on task – how long does it take to complete the task being modeled ?</a:t>
            </a:r>
          </a:p>
          <a:p>
            <a:pPr lvl="1"/>
            <a:endParaRPr lang="en-US">
              <a:cs typeface="Calibri" panose="020F0502020204030204"/>
            </a:endParaRPr>
          </a:p>
          <a:p>
            <a:pPr lvl="1"/>
            <a:r>
              <a:rPr lang="en-US" b="1">
                <a:cs typeface="Calibri" panose="020F0502020204030204"/>
              </a:rPr>
              <a:t>GIONNA</a:t>
            </a:r>
          </a:p>
          <a:p>
            <a:pPr lvl="1">
              <a:lnSpc>
                <a:spcPct val="90000"/>
              </a:lnSpc>
              <a:spcBef>
                <a:spcPts val="1000"/>
              </a:spcBef>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EB9E8B7A-4CF9-48F2-BA9C-A66E5C2527E3}" type="slidenum">
              <a:rPr lang="en-US"/>
              <a:pPr/>
              <a:t>24</a:t>
            </a:fld>
            <a:endParaRPr lang="en-US"/>
          </a:p>
        </p:txBody>
      </p:sp>
    </p:spTree>
    <p:extLst>
      <p:ext uri="{BB962C8B-B14F-4D97-AF65-F5344CB8AC3E}">
        <p14:creationId xmlns="" xmlns:p14="http://schemas.microsoft.com/office/powerpoint/2010/main" val="361428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GIONNA</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25</a:t>
            </a:fld>
            <a:endParaRPr lang="en-US"/>
          </a:p>
        </p:txBody>
      </p:sp>
    </p:spTree>
    <p:extLst>
      <p:ext uri="{BB962C8B-B14F-4D97-AF65-F5344CB8AC3E}">
        <p14:creationId xmlns="" xmlns:p14="http://schemas.microsoft.com/office/powerpoint/2010/main" val="3420805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r>
              <a:rPr lang="en-US" b="1"/>
              <a:t>GIONNA</a:t>
            </a:r>
            <a:endParaRPr lang="en-US"/>
          </a:p>
          <a:p>
            <a:pPr marL="171450" indent="-171450">
              <a:lnSpc>
                <a:spcPct val="90000"/>
              </a:lnSpc>
              <a:spcBef>
                <a:spcPts val="1000"/>
              </a:spcBef>
              <a:buFont typeface="Arial"/>
              <a:buChar char="•"/>
            </a:pPr>
            <a:endParaRPr lang="en-US">
              <a:cs typeface="Calibri"/>
            </a:endParaRPr>
          </a:p>
          <a:p>
            <a:pPr marL="628650" lvl="1" indent="-171450">
              <a:lnSpc>
                <a:spcPct val="90000"/>
              </a:lnSpc>
              <a:spcBef>
                <a:spcPts val="1000"/>
              </a:spcBef>
              <a:buFont typeface="Arial,Sans-Serif"/>
              <a:buChar char="•"/>
            </a:pPr>
            <a:endParaRPr lang="en-US">
              <a:cs typeface="Calibri"/>
            </a:endParaRPr>
          </a:p>
          <a:p>
            <a:pPr marL="628650" lvl="1" indent="-171450">
              <a:lnSpc>
                <a:spcPct val="90000"/>
              </a:lnSpc>
              <a:spcBef>
                <a:spcPts val="1000"/>
              </a:spcBef>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26</a:t>
            </a:fld>
            <a:endParaRPr lang="en-US"/>
          </a:p>
        </p:txBody>
      </p:sp>
    </p:spTree>
    <p:extLst>
      <p:ext uri="{BB962C8B-B14F-4D97-AF65-F5344CB8AC3E}">
        <p14:creationId xmlns="" xmlns:p14="http://schemas.microsoft.com/office/powerpoint/2010/main" val="3341938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KAT (27-36)</a:t>
            </a:r>
          </a:p>
          <a:p>
            <a:endParaRPr lang="en-US"/>
          </a:p>
          <a:p>
            <a:r>
              <a:rPr lang="en-US">
                <a:hlinkClick r:id="rId3"/>
              </a:rPr>
              <a:t>https://www.tota.org/assets/MCC/SessionHANDOUTS/HANDOUT%20305%20-%20All%20About%20Video%20Modeling.pdf</a:t>
            </a:r>
            <a:endParaRPr lang="en-US">
              <a:cs typeface="Calibri"/>
            </a:endParaRPr>
          </a:p>
          <a:p>
            <a:r>
              <a:rPr lang="en-US">
                <a:hlinkClick r:id="rId4"/>
              </a:rPr>
              <a:t>https://www.youtube.com/watch?v=3Ra00nNhsgI</a:t>
            </a:r>
            <a:endParaRPr lang="en-US">
              <a:cs typeface="Calibri" panose="020F0502020204030204"/>
              <a:hlinkClick r:id="rId4"/>
            </a:endParaRPr>
          </a:p>
          <a:p>
            <a:endParaRPr lang="en-US">
              <a:cs typeface="Calibri" panose="020F0502020204030204"/>
            </a:endParaRPr>
          </a:p>
          <a:p>
            <a:r>
              <a:rPr lang="en-US">
                <a:cs typeface="Calibri" panose="020F0502020204030204"/>
              </a:rPr>
              <a:t>Now we are going to practice making a video model! Using the camera application on either your phone or </a:t>
            </a:r>
            <a:endParaRPr lang="en-US" dirty="0">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B9E8B7A-4CF9-48F2-BA9C-A66E5C2527E3}" type="slidenum">
              <a:rPr lang="en-US"/>
              <a:pPr/>
              <a:t>27</a:t>
            </a:fld>
            <a:endParaRPr lang="en-US"/>
          </a:p>
        </p:txBody>
      </p:sp>
    </p:spTree>
    <p:extLst>
      <p:ext uri="{BB962C8B-B14F-4D97-AF65-F5344CB8AC3E}">
        <p14:creationId xmlns="" xmlns:p14="http://schemas.microsoft.com/office/powerpoint/2010/main" val="3076042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cs typeface="Calibri" panose="020F0502020204030204"/>
              </a:rPr>
              <a:t>KAT</a:t>
            </a:r>
          </a:p>
          <a:p>
            <a:pPr marL="171450" indent="-171450">
              <a:lnSpc>
                <a:spcPct val="90000"/>
              </a:lnSpc>
              <a:spcBef>
                <a:spcPts val="1000"/>
              </a:spcBef>
              <a:buFont typeface="'Wingdings 3',Sans-Serif"/>
              <a:buChar char=""/>
            </a:pPr>
            <a:r>
              <a:rPr lang="en-US"/>
              <a:t>Ensure that the materials for the performance of the target behavior match those on the video. </a:t>
            </a:r>
            <a:endParaRPr lang="en-US">
              <a:cs typeface="Calibri" panose="020F0502020204030204"/>
            </a:endParaRPr>
          </a:p>
          <a:p>
            <a:pPr marL="171450" indent="-171450">
              <a:lnSpc>
                <a:spcPct val="90000"/>
              </a:lnSpc>
              <a:spcBef>
                <a:spcPts val="1000"/>
              </a:spcBef>
              <a:buFont typeface="'Wingdings 3',Sans-Serif"/>
              <a:buChar char=""/>
            </a:pPr>
            <a:r>
              <a:rPr lang="en-US"/>
              <a:t>Allow the learner to watch the video and provide prompts necessary to keep attention</a:t>
            </a:r>
            <a:endParaRPr lang="en-US">
              <a:cs typeface="Calibri" panose="020F0502020204030204"/>
            </a:endParaRPr>
          </a:p>
          <a:p>
            <a:pPr marL="171450" indent="-171450">
              <a:lnSpc>
                <a:spcPct val="90000"/>
              </a:lnSpc>
              <a:spcBef>
                <a:spcPts val="1000"/>
              </a:spcBef>
              <a:buFont typeface="'Wingdings 3',Sans-Serif"/>
              <a:buChar char=""/>
            </a:pPr>
            <a:r>
              <a:rPr lang="en-US"/>
              <a:t>Allow the learner to watch the video an appropriate number of times before expecting the learner to use the target skill. </a:t>
            </a:r>
            <a:endParaRPr lang="en-US">
              <a:cs typeface="Calibri" panose="020F0502020204030204"/>
            </a:endParaRPr>
          </a:p>
          <a:p>
            <a:pPr marL="171450" indent="-171450">
              <a:lnSpc>
                <a:spcPct val="90000"/>
              </a:lnSpc>
              <a:spcBef>
                <a:spcPts val="1000"/>
              </a:spcBef>
              <a:buFont typeface="'Wingdings 3',Sans-Serif"/>
              <a:buChar char=""/>
            </a:pPr>
            <a:r>
              <a:rPr lang="en-US"/>
              <a:t>Stop the video after each step of the task analysis so the target skill can be performed by the learner.</a:t>
            </a:r>
            <a:endParaRPr lang="en-US">
              <a:cs typeface="Calibri" panose="020F0502020204030204"/>
            </a:endParaRPr>
          </a:p>
          <a:p>
            <a:pPr marL="171450" indent="-171450">
              <a:lnSpc>
                <a:spcPct val="90000"/>
              </a:lnSpc>
              <a:spcBef>
                <a:spcPts val="1000"/>
              </a:spcBef>
              <a:buFont typeface="'Wingdings 3',Sans-Serif"/>
              <a:buChar char=""/>
            </a:pPr>
            <a:r>
              <a:rPr lang="en-US"/>
              <a:t>Collect data on the performance of the target behavior, noting the specific steps of the task learners were able to do independently.</a:t>
            </a:r>
            <a:endParaRPr lang="en-US">
              <a:cs typeface="Calibri" panose="020F0502020204030204"/>
            </a:endParaRPr>
          </a:p>
          <a:p>
            <a:pPr marL="285750" indent="-285750">
              <a:buFont typeface="Arial,Sans-Serif"/>
              <a:buChar char="•"/>
            </a:pPr>
            <a:r>
              <a:rPr lang="en-US"/>
              <a:t>Ensure that the materials for the performance of the target behavior match those on the video. </a:t>
            </a:r>
            <a:endParaRPr lang="en-US">
              <a:cs typeface="Calibri" panose="020F0502020204030204"/>
            </a:endParaRPr>
          </a:p>
          <a:p>
            <a:pPr marL="285750" indent="-285750">
              <a:buFont typeface="Arial,Sans-Serif"/>
              <a:buChar char="•"/>
            </a:pPr>
            <a:r>
              <a:rPr lang="en-US"/>
              <a:t>Allow the learner to watch the video and provide prompts necessary to keep attention</a:t>
            </a:r>
            <a:endParaRPr lang="en-US">
              <a:cs typeface="Calibri" panose="020F0502020204030204"/>
            </a:endParaRPr>
          </a:p>
          <a:p>
            <a:pPr marL="285750" indent="-285750">
              <a:buFont typeface="Arial,Sans-Serif"/>
              <a:buChar char="•"/>
            </a:pPr>
            <a:r>
              <a:rPr lang="en-US"/>
              <a:t>Allow the learner to watch the video an appropriate number of times before expecting the learner to use the target skill. </a:t>
            </a:r>
            <a:endParaRPr lang="en-US">
              <a:cs typeface="Calibri" panose="020F0502020204030204"/>
            </a:endParaRPr>
          </a:p>
          <a:p>
            <a:pPr marL="285750" indent="-285750">
              <a:buFont typeface="Arial,Sans-Serif"/>
              <a:buChar char="•"/>
            </a:pPr>
            <a:r>
              <a:rPr lang="en-US"/>
              <a:t>Stop the video after each step of the task analysis so the target skill can be performed by the learner.</a:t>
            </a:r>
            <a:endParaRPr lang="en-US">
              <a:cs typeface="Calibri" panose="020F0502020204030204"/>
            </a:endParaRPr>
          </a:p>
          <a:p>
            <a:pPr marL="285750" indent="-285750">
              <a:buFont typeface="Arial,Sans-Serif"/>
              <a:buChar char="•"/>
            </a:pPr>
            <a:r>
              <a:rPr lang="en-US"/>
              <a:t>Collect data on the performance of the target behavior, noting the specific steps of the task learners were able to do independently.</a:t>
            </a:r>
            <a:endParaRPr lang="en-US">
              <a:cs typeface="Calibri" panose="020F0502020204030204"/>
            </a:endParaRPr>
          </a:p>
          <a:p>
            <a:pPr marL="171450" indent="-171450">
              <a:buFont typeface="Arial"/>
              <a:buChar char="•"/>
            </a:pPr>
            <a:endParaRPr lang="en-US"/>
          </a:p>
          <a:p>
            <a:pPr marL="171450" indent="-171450">
              <a:lnSpc>
                <a:spcPct val="90000"/>
              </a:lnSpc>
              <a:spcBef>
                <a:spcPts val="1000"/>
              </a:spcBef>
              <a:buFont typeface="'Wingdings 3',Sans-Serif"/>
              <a:buChar char=""/>
            </a:pPr>
            <a:endParaRPr lang="en-US">
              <a:cs typeface="Calibri"/>
            </a:endParaRPr>
          </a:p>
          <a:p>
            <a:endParaRPr lang="en-US"/>
          </a:p>
          <a:p>
            <a:endParaRPr lang="en-US"/>
          </a:p>
          <a:p>
            <a:r>
              <a:rPr lang="en-US">
                <a:hlinkClick r:id="rId3"/>
              </a:rPr>
              <a:t>https://autismoutreach.ca/create-your-own-video-model/</a:t>
            </a:r>
            <a:endParaRPr lang="en-US"/>
          </a:p>
          <a:p>
            <a:endParaRPr lang="en-US"/>
          </a:p>
          <a:p>
            <a:r>
              <a:rPr lang="en-US"/>
              <a:t>Create your own video model</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28</a:t>
            </a:fld>
            <a:endParaRPr lang="en-US"/>
          </a:p>
        </p:txBody>
      </p:sp>
    </p:spTree>
    <p:extLst>
      <p:ext uri="{BB962C8B-B14F-4D97-AF65-F5344CB8AC3E}">
        <p14:creationId xmlns="" xmlns:p14="http://schemas.microsoft.com/office/powerpoint/2010/main" val="95381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KAT</a:t>
            </a:r>
          </a:p>
        </p:txBody>
      </p:sp>
      <p:sp>
        <p:nvSpPr>
          <p:cNvPr id="4" name="Slide Number Placeholder 3"/>
          <p:cNvSpPr>
            <a:spLocks noGrp="1"/>
          </p:cNvSpPr>
          <p:nvPr>
            <p:ph type="sldNum" sz="quarter" idx="5"/>
          </p:nvPr>
        </p:nvSpPr>
        <p:spPr/>
        <p:txBody>
          <a:bodyPr/>
          <a:lstStyle/>
          <a:p>
            <a:fld id="{EB9E8B7A-4CF9-48F2-BA9C-A66E5C2527E3}" type="slidenum">
              <a:rPr lang="en-US"/>
              <a:pPr/>
              <a:t>29</a:t>
            </a:fld>
            <a:endParaRPr lang="en-US"/>
          </a:p>
        </p:txBody>
      </p:sp>
    </p:spTree>
    <p:extLst>
      <p:ext uri="{BB962C8B-B14F-4D97-AF65-F5344CB8AC3E}">
        <p14:creationId xmlns="" xmlns:p14="http://schemas.microsoft.com/office/powerpoint/2010/main" val="3800561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KAT</a:t>
            </a:r>
          </a:p>
        </p:txBody>
      </p:sp>
      <p:sp>
        <p:nvSpPr>
          <p:cNvPr id="4" name="Slide Number Placeholder 3"/>
          <p:cNvSpPr>
            <a:spLocks noGrp="1"/>
          </p:cNvSpPr>
          <p:nvPr>
            <p:ph type="sldNum" sz="quarter" idx="5"/>
          </p:nvPr>
        </p:nvSpPr>
        <p:spPr/>
        <p:txBody>
          <a:bodyPr/>
          <a:lstStyle/>
          <a:p>
            <a:fld id="{EB9E8B7A-4CF9-48F2-BA9C-A66E5C2527E3}" type="slidenum">
              <a:rPr lang="en-US"/>
              <a:pPr/>
              <a:t>30</a:t>
            </a:fld>
            <a:endParaRPr lang="en-US"/>
          </a:p>
        </p:txBody>
      </p:sp>
    </p:spTree>
    <p:extLst>
      <p:ext uri="{BB962C8B-B14F-4D97-AF65-F5344CB8AC3E}">
        <p14:creationId xmlns="" xmlns:p14="http://schemas.microsoft.com/office/powerpoint/2010/main" val="3221462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Kat</a:t>
            </a:r>
            <a:endParaRPr lang="en-US" b="1"/>
          </a:p>
          <a:p>
            <a:r>
              <a:rPr lang="en-US"/>
              <a:t>Nancarrow, S. A., Booth, A., Ariss, S., Smith, T., Enderby, P., &amp; Roots, A. (2013). Ten principles of good interdisciplinary team work. </a:t>
            </a:r>
            <a:r>
              <a:rPr lang="en-US" i="1"/>
              <a:t>Human Resources for Health</a:t>
            </a:r>
            <a:r>
              <a:rPr lang="en-US"/>
              <a:t>, </a:t>
            </a:r>
            <a:r>
              <a:rPr lang="en-US" i="1"/>
              <a:t>11</a:t>
            </a:r>
            <a:r>
              <a:rPr lang="en-US"/>
              <a:t>(1), 1–20. </a:t>
            </a:r>
            <a:r>
              <a:rPr lang="en-US">
                <a:hlinkClick r:id="rId3"/>
              </a:rPr>
              <a:t>https://doi.org/10.1186/1478-4491-11-19</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31</a:t>
            </a:fld>
            <a:endParaRPr lang="en-US"/>
          </a:p>
        </p:txBody>
      </p:sp>
    </p:spTree>
    <p:extLst>
      <p:ext uri="{BB962C8B-B14F-4D97-AF65-F5344CB8AC3E}">
        <p14:creationId xmlns="" xmlns:p14="http://schemas.microsoft.com/office/powerpoint/2010/main" val="1901202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a:t>
            </a:r>
            <a:endParaRPr lang="en-US"/>
          </a:p>
          <a:p>
            <a:r>
              <a:rPr lang="en-US"/>
              <a:t>(Sani-Bozkurt et al., 2015)</a:t>
            </a:r>
            <a:endParaRPr lang="en-US">
              <a:cs typeface="Calibri" panose="020F0502020204030204"/>
            </a:endParaRPr>
          </a:p>
          <a:p>
            <a:r>
              <a:rPr lang="en-US">
                <a:hlinkClick r:id="rId3"/>
              </a:rPr>
              <a:t>https://autismpdc.fpg.unc.edu/evidence-based-practices</a:t>
            </a:r>
            <a:r>
              <a:rPr lang="en-US"/>
              <a:t> </a:t>
            </a:r>
            <a:endParaRPr lang="en-US">
              <a:cs typeface="Calibri"/>
            </a:endParaRPr>
          </a:p>
          <a:p>
            <a:r>
              <a:rPr lang="en-US"/>
              <a:t>VM--recent review- 97 articles support it as an evidence based practice for ASD</a:t>
            </a:r>
            <a:endParaRPr lang="en-US">
              <a:cs typeface="Calibri"/>
            </a:endParaRPr>
          </a:p>
          <a:p>
            <a:r>
              <a:rPr lang="en-US">
                <a:hlinkClick r:id="rId4"/>
              </a:rPr>
              <a:t>https://ncaep.fpg.unc.edu/sites/ncaep.fpg.unc.edu/files/imce/documents/EBP%20Report%202020.pdf</a:t>
            </a:r>
            <a:r>
              <a:rPr lang="en-US"/>
              <a:t> </a:t>
            </a:r>
            <a:endParaRPr lang="en-US">
              <a:cs typeface="Calibri"/>
            </a:endParaRPr>
          </a:p>
          <a:p>
            <a:r>
              <a:rPr lang="en-US"/>
              <a:t>Suggested Citation: Steinbrenner, J. R., Hume, K., Odom, S. L., Morin, K. L., Nowell, S. W., Tomaszewski, B., Szendrey, S., McIntyre, N. S., </a:t>
            </a:r>
            <a:r>
              <a:rPr lang="en-US" err="1"/>
              <a:t>Yücesoy</a:t>
            </a:r>
            <a:r>
              <a:rPr lang="en-US"/>
              <a:t>-Özkan, S., &amp; Savage, M. N. (2020). Evidence-based practices for children, youth, and young adults with Autism. The University of North Carolina at Chapel Hill, Frank Porter Graham Child Development Institute, National Clearinghouse on Autism Evidence and Practice Review Team.</a:t>
            </a:r>
            <a:endParaRPr lang="en-US">
              <a:cs typeface="Calibri"/>
            </a:endParaRP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a:t>Merrill, A., &amp; Risch, J. (2014). Implementation and Effectiveness of Using Video Self-Modeling with Students with ASD. </a:t>
            </a:r>
            <a:r>
              <a:rPr lang="en-US" i="1"/>
              <a:t>The Reporter</a:t>
            </a:r>
            <a:r>
              <a:rPr lang="en-US"/>
              <a:t>,19(6). </a:t>
            </a:r>
            <a:r>
              <a:rPr lang="en-US" b="1"/>
              <a:t>(implementation and effectiveness of using video modeling)</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32</a:t>
            </a:fld>
            <a:endParaRPr lang="en-US"/>
          </a:p>
        </p:txBody>
      </p:sp>
    </p:spTree>
    <p:extLst>
      <p:ext uri="{BB962C8B-B14F-4D97-AF65-F5344CB8AC3E}">
        <p14:creationId xmlns="" xmlns:p14="http://schemas.microsoft.com/office/powerpoint/2010/main" val="1718666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33</a:t>
            </a:fld>
            <a:endParaRPr lang="en-US"/>
          </a:p>
        </p:txBody>
      </p:sp>
    </p:spTree>
    <p:extLst>
      <p:ext uri="{BB962C8B-B14F-4D97-AF65-F5344CB8AC3E}">
        <p14:creationId xmlns="" xmlns:p14="http://schemas.microsoft.com/office/powerpoint/2010/main" val="3747210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endParaRPr lang="en-US"/>
          </a:p>
          <a:p>
            <a:r>
              <a:rPr lang="en-US"/>
              <a:t>(Bellini &amp; Akullian, 2007)</a:t>
            </a:r>
            <a:endParaRPr lang="en-US">
              <a:cs typeface="Calibri"/>
            </a:endParaRPr>
          </a:p>
          <a:p>
            <a:r>
              <a:rPr lang="en-US"/>
              <a:t>(Corbett et al., 2003)</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3</a:t>
            </a:fld>
            <a:endParaRPr lang="en-US"/>
          </a:p>
        </p:txBody>
      </p:sp>
    </p:spTree>
    <p:extLst>
      <p:ext uri="{BB962C8B-B14F-4D97-AF65-F5344CB8AC3E}">
        <p14:creationId xmlns="" xmlns:p14="http://schemas.microsoft.com/office/powerpoint/2010/main" val="304935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a:t>
            </a:r>
            <a:endParaRPr lang="en-US"/>
          </a:p>
          <a:p>
            <a:r>
              <a:rPr lang="en-US"/>
              <a:t>A review was done on the benefits of video modeling with individuals with autism. Researchers found that video modeling allows for carryover of skill training to other areas of life in natural settings and that it is a great tool to use in occupational therapy (Becker, et al., 2016). </a:t>
            </a:r>
            <a:endParaRPr lang="en-US">
              <a:cs typeface="Calibri"/>
            </a:endParaRPr>
          </a:p>
          <a:p>
            <a:endParaRPr lang="en-US">
              <a:cs typeface="Calibri"/>
            </a:endParaRPr>
          </a:p>
          <a:p>
            <a:r>
              <a:rPr lang="en-US">
                <a:cs typeface="Calibri"/>
              </a:rPr>
              <a:t>Through the use of video modeling, middle school aged children with an intellectual disability learned important skills including how to use an </a:t>
            </a:r>
            <a:r>
              <a:rPr lang="en-US" err="1">
                <a:cs typeface="Calibri"/>
              </a:rPr>
              <a:t>ipod</a:t>
            </a:r>
            <a:r>
              <a:rPr lang="en-US">
                <a:cs typeface="Calibri"/>
              </a:rPr>
              <a:t>, how to withdraw money from an ATM, how to purchase items in a store, how to brush their teeth and how to set a table. </a:t>
            </a:r>
          </a:p>
          <a:p>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34</a:t>
            </a:fld>
            <a:endParaRPr lang="en-US"/>
          </a:p>
        </p:txBody>
      </p:sp>
    </p:spTree>
    <p:extLst>
      <p:ext uri="{BB962C8B-B14F-4D97-AF65-F5344CB8AC3E}">
        <p14:creationId xmlns="" xmlns:p14="http://schemas.microsoft.com/office/powerpoint/2010/main" val="3620536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a:t>
            </a:r>
          </a:p>
          <a:p>
            <a:r>
              <a:rPr lang="en-US">
                <a:cs typeface="Calibri"/>
              </a:rPr>
              <a:t>Video modeling is an effective means of teaching used all over the world. A study has showed that video modeling was successfully used in </a:t>
            </a:r>
            <a:r>
              <a:rPr lang="en-US" err="1">
                <a:cs typeface="Calibri"/>
              </a:rPr>
              <a:t>cyprus</a:t>
            </a:r>
            <a:r>
              <a:rPr lang="en-US">
                <a:cs typeface="Calibri"/>
              </a:rPr>
              <a:t> to teach individuals with intellectual disability how to socialize and greet new people. Video modeling was also successfully used in Korea to improve on-task behavior and independent task performance in adolescents with ASD. The study found that all participants showed improvements in the targeted behaviors when compared to the beginning of treatment sessions. These improved behaviors were also found to have carried over to other areas of their daily lives.</a:t>
            </a:r>
          </a:p>
        </p:txBody>
      </p:sp>
      <p:sp>
        <p:nvSpPr>
          <p:cNvPr id="4" name="Slide Number Placeholder 3"/>
          <p:cNvSpPr>
            <a:spLocks noGrp="1"/>
          </p:cNvSpPr>
          <p:nvPr>
            <p:ph type="sldNum" sz="quarter" idx="5"/>
          </p:nvPr>
        </p:nvSpPr>
        <p:spPr/>
        <p:txBody>
          <a:bodyPr/>
          <a:lstStyle/>
          <a:p>
            <a:fld id="{EB9E8B7A-4CF9-48F2-BA9C-A66E5C2527E3}" type="slidenum">
              <a:rPr lang="en-US"/>
              <a:pPr/>
              <a:t>35</a:t>
            </a:fld>
            <a:endParaRPr lang="en-US"/>
          </a:p>
        </p:txBody>
      </p:sp>
    </p:spTree>
    <p:extLst>
      <p:ext uri="{BB962C8B-B14F-4D97-AF65-F5344CB8AC3E}">
        <p14:creationId xmlns="" xmlns:p14="http://schemas.microsoft.com/office/powerpoint/2010/main" val="3385865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a:t>
            </a:r>
          </a:p>
          <a:p>
            <a:endParaRPr lang="en-US">
              <a:cs typeface="Calibri"/>
            </a:endParaRPr>
          </a:p>
          <a:p>
            <a:r>
              <a:rPr lang="en-US">
                <a:cs typeface="Calibri"/>
              </a:rPr>
              <a:t>Video modeling has been found to be very useful when used with staff. One study compared the effectiveness of OT training through video conferencing and live classroom trainings and found that they are equally effective in training the staff. Another study was conducted to determine the effectiveness of using video modeling with voiceover instructions to train the staff and they found that the staff had a good understanding of the materials presented and that video modeling is an effective form of learning.  </a:t>
            </a:r>
          </a:p>
        </p:txBody>
      </p:sp>
      <p:sp>
        <p:nvSpPr>
          <p:cNvPr id="4" name="Slide Number Placeholder 3"/>
          <p:cNvSpPr>
            <a:spLocks noGrp="1"/>
          </p:cNvSpPr>
          <p:nvPr>
            <p:ph type="sldNum" sz="quarter" idx="5"/>
          </p:nvPr>
        </p:nvSpPr>
        <p:spPr/>
        <p:txBody>
          <a:bodyPr/>
          <a:lstStyle/>
          <a:p>
            <a:fld id="{EB9E8B7A-4CF9-48F2-BA9C-A66E5C2527E3}" type="slidenum">
              <a:rPr lang="en-US"/>
              <a:pPr/>
              <a:t>36</a:t>
            </a:fld>
            <a:endParaRPr lang="en-US"/>
          </a:p>
        </p:txBody>
      </p:sp>
    </p:spTree>
    <p:extLst>
      <p:ext uri="{BB962C8B-B14F-4D97-AF65-F5344CB8AC3E}">
        <p14:creationId xmlns="" xmlns:p14="http://schemas.microsoft.com/office/powerpoint/2010/main" val="1171908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Any questions?</a:t>
            </a:r>
          </a:p>
        </p:txBody>
      </p:sp>
      <p:sp>
        <p:nvSpPr>
          <p:cNvPr id="4" name="Slide Number Placeholder 3"/>
          <p:cNvSpPr>
            <a:spLocks noGrp="1"/>
          </p:cNvSpPr>
          <p:nvPr>
            <p:ph type="sldNum" sz="quarter" idx="5"/>
          </p:nvPr>
        </p:nvSpPr>
        <p:spPr/>
        <p:txBody>
          <a:bodyPr/>
          <a:lstStyle/>
          <a:p>
            <a:fld id="{EB9E8B7A-4CF9-48F2-BA9C-A66E5C2527E3}" type="slidenum">
              <a:rPr lang="en-US"/>
              <a:pPr/>
              <a:t>37</a:t>
            </a:fld>
            <a:endParaRPr lang="en-US"/>
          </a:p>
        </p:txBody>
      </p:sp>
    </p:spTree>
    <p:extLst>
      <p:ext uri="{BB962C8B-B14F-4D97-AF65-F5344CB8AC3E}">
        <p14:creationId xmlns="" xmlns:p14="http://schemas.microsoft.com/office/powerpoint/2010/main" val="1787967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1000"/>
              </a:spcBef>
            </a:pPr>
            <a:r>
              <a:rPr lang="en-US" err="1"/>
              <a:t>TakTic</a:t>
            </a:r>
            <a:r>
              <a:rPr lang="en-US"/>
              <a:t> Tools- Autism Resources. (2017, April 27). Autism Video Modeling to Teach Play Skills:</a:t>
            </a:r>
          </a:p>
          <a:p>
            <a:pPr indent="-457200">
              <a:spcBef>
                <a:spcPts val="1000"/>
              </a:spcBef>
            </a:pPr>
            <a:r>
              <a:rPr lang="en-US"/>
              <a:t>Babies. </a:t>
            </a:r>
            <a:r>
              <a:rPr lang="en-US">
                <a:hlinkClick r:id="rId3"/>
              </a:rPr>
              <a:t>https://www.youtube.com/watch?v=3Ra00nNhsgI</a:t>
            </a:r>
            <a:endParaRPr lang="en-US"/>
          </a:p>
          <a:p>
            <a:pPr indent="-457200"/>
            <a:r>
              <a:rPr lang="en-US"/>
              <a:t>(2018). </a:t>
            </a:r>
            <a:r>
              <a:rPr lang="en-US" i="1"/>
              <a:t>All About Video Modeling. </a:t>
            </a:r>
            <a:r>
              <a:rPr lang="en-US"/>
              <a:t>[</a:t>
            </a:r>
            <a:r>
              <a:rPr lang="en-US" err="1"/>
              <a:t>Powerpoint</a:t>
            </a:r>
            <a:r>
              <a:rPr lang="en-US"/>
              <a:t> Slides]. </a:t>
            </a:r>
            <a:r>
              <a:rPr lang="en-US">
                <a:hlinkClick r:id="rId4"/>
              </a:rPr>
              <a:t>https://www.tota.org/assets/MCC/SessionHANDOUTS/HANDOUT%20305%20-%20All%20About%20Video%20Modeling.pdf</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39</a:t>
            </a:fld>
            <a:endParaRPr lang="en-US"/>
          </a:p>
        </p:txBody>
      </p:sp>
    </p:spTree>
    <p:extLst>
      <p:ext uri="{BB962C8B-B14F-4D97-AF65-F5344CB8AC3E}">
        <p14:creationId xmlns="" xmlns:p14="http://schemas.microsoft.com/office/powerpoint/2010/main" val="416568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endParaRPr lang="en-US"/>
          </a:p>
          <a:p>
            <a:r>
              <a:rPr lang="en-US"/>
              <a:t>Steinborn, M., &amp; Knapp, T. J. (1982). Teaching an autistic child pedestrian skills. </a:t>
            </a:r>
            <a:r>
              <a:rPr lang="en-US" i="1"/>
              <a:t>Journal of Behavior Therapy and Experimental Psychiatry</a:t>
            </a:r>
            <a:r>
              <a:rPr lang="en-US"/>
              <a:t>, </a:t>
            </a:r>
            <a:r>
              <a:rPr lang="en-US" i="1"/>
              <a:t>13</a:t>
            </a:r>
            <a:r>
              <a:rPr lang="en-US"/>
              <a:t>(4), 347–351. </a:t>
            </a:r>
            <a:r>
              <a:rPr lang="en-US">
                <a:hlinkClick r:id="rId3"/>
              </a:rPr>
              <a:t>https://doi.org/10.1016/0005-7916(82)90083-0</a:t>
            </a:r>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B9E8B7A-4CF9-48F2-BA9C-A66E5C2527E3}" type="slidenum">
              <a:rPr lang="en-US"/>
              <a:pPr/>
              <a:t>5</a:t>
            </a:fld>
            <a:endParaRPr lang="en-US"/>
          </a:p>
        </p:txBody>
      </p:sp>
    </p:spTree>
    <p:extLst>
      <p:ext uri="{BB962C8B-B14F-4D97-AF65-F5344CB8AC3E}">
        <p14:creationId xmlns="" xmlns:p14="http://schemas.microsoft.com/office/powerpoint/2010/main" val="398203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Kelly</a:t>
            </a:r>
          </a:p>
        </p:txBody>
      </p:sp>
      <p:sp>
        <p:nvSpPr>
          <p:cNvPr id="4" name="Slide Number Placeholder 3"/>
          <p:cNvSpPr>
            <a:spLocks noGrp="1"/>
          </p:cNvSpPr>
          <p:nvPr>
            <p:ph type="sldNum" sz="quarter" idx="5"/>
          </p:nvPr>
        </p:nvSpPr>
        <p:spPr/>
        <p:txBody>
          <a:bodyPr/>
          <a:lstStyle/>
          <a:p>
            <a:fld id="{EB9E8B7A-4CF9-48F2-BA9C-A66E5C2527E3}" type="slidenum">
              <a:rPr lang="en-US"/>
              <a:pPr/>
              <a:t>6</a:t>
            </a:fld>
            <a:endParaRPr lang="en-US"/>
          </a:p>
        </p:txBody>
      </p:sp>
    </p:spTree>
    <p:extLst>
      <p:ext uri="{BB962C8B-B14F-4D97-AF65-F5344CB8AC3E}">
        <p14:creationId xmlns="" xmlns:p14="http://schemas.microsoft.com/office/powerpoint/2010/main" val="362385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Kelly</a:t>
            </a:r>
            <a:endParaRPr lang="en-US"/>
          </a:p>
          <a:p>
            <a:r>
              <a:rPr lang="en-US"/>
              <a:t>Participate in observational learning ● Imitate others’ behaviors ● Perform most of the smaller sub-skills ● Sustain attention long enough to watch the model perform the target skill ● Research has shown benefits for those 0-2 years up to 22 years</a:t>
            </a:r>
            <a:endParaRPr lang="en-US">
              <a:cs typeface="Calibri"/>
            </a:endParaRPr>
          </a:p>
          <a:p>
            <a:endParaRPr lang="en-US"/>
          </a:p>
          <a:p>
            <a:r>
              <a:rPr lang="en-US"/>
              <a:t>Children and adults ○ Most research is with children and up to 22 years ● Typically developing children ○ Currently this is not researched much, but video modeling is based on Bandura’s social learning theory ● Autism Spectrum Disorder ○ Currently the most researched population ● Intellectual disabilities</a:t>
            </a:r>
            <a:endParaRPr lang="en-US">
              <a:cs typeface="Calibri"/>
            </a:endParaRPr>
          </a:p>
          <a:p>
            <a:endParaRPr lang="en-US"/>
          </a:p>
          <a:p>
            <a:r>
              <a:rPr lang="en-US">
                <a:cs typeface="Calibri"/>
              </a:rPr>
              <a:t>Kelly </a:t>
            </a:r>
          </a:p>
        </p:txBody>
      </p:sp>
      <p:sp>
        <p:nvSpPr>
          <p:cNvPr id="4" name="Slide Number Placeholder 3"/>
          <p:cNvSpPr>
            <a:spLocks noGrp="1"/>
          </p:cNvSpPr>
          <p:nvPr>
            <p:ph type="sldNum" sz="quarter" idx="5"/>
          </p:nvPr>
        </p:nvSpPr>
        <p:spPr/>
        <p:txBody>
          <a:bodyPr/>
          <a:lstStyle/>
          <a:p>
            <a:fld id="{EB9E8B7A-4CF9-48F2-BA9C-A66E5C2527E3}" type="slidenum">
              <a:rPr lang="en-US"/>
              <a:pPr/>
              <a:t>7</a:t>
            </a:fld>
            <a:endParaRPr lang="en-US"/>
          </a:p>
        </p:txBody>
      </p:sp>
    </p:spTree>
    <p:extLst>
      <p:ext uri="{BB962C8B-B14F-4D97-AF65-F5344CB8AC3E}">
        <p14:creationId xmlns="" xmlns:p14="http://schemas.microsoft.com/office/powerpoint/2010/main" val="407699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Kelly </a:t>
            </a:r>
          </a:p>
        </p:txBody>
      </p:sp>
      <p:sp>
        <p:nvSpPr>
          <p:cNvPr id="4" name="Slide Number Placeholder 3"/>
          <p:cNvSpPr>
            <a:spLocks noGrp="1"/>
          </p:cNvSpPr>
          <p:nvPr>
            <p:ph type="sldNum" sz="quarter" idx="5"/>
          </p:nvPr>
        </p:nvSpPr>
        <p:spPr/>
        <p:txBody>
          <a:bodyPr/>
          <a:lstStyle/>
          <a:p>
            <a:fld id="{EB9E8B7A-4CF9-48F2-BA9C-A66E5C2527E3}" type="slidenum">
              <a:rPr lang="en-US"/>
              <a:pPr/>
              <a:t>8</a:t>
            </a:fld>
            <a:endParaRPr lang="en-US"/>
          </a:p>
        </p:txBody>
      </p:sp>
    </p:spTree>
    <p:extLst>
      <p:ext uri="{BB962C8B-B14F-4D97-AF65-F5344CB8AC3E}">
        <p14:creationId xmlns="" xmlns:p14="http://schemas.microsoft.com/office/powerpoint/2010/main" val="137332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Carly Slides 9-15</a:t>
            </a:r>
          </a:p>
        </p:txBody>
      </p:sp>
      <p:sp>
        <p:nvSpPr>
          <p:cNvPr id="4" name="Slide Number Placeholder 3"/>
          <p:cNvSpPr>
            <a:spLocks noGrp="1"/>
          </p:cNvSpPr>
          <p:nvPr>
            <p:ph type="sldNum" sz="quarter" idx="5"/>
          </p:nvPr>
        </p:nvSpPr>
        <p:spPr/>
        <p:txBody>
          <a:bodyPr/>
          <a:lstStyle/>
          <a:p>
            <a:fld id="{EB9E8B7A-4CF9-48F2-BA9C-A66E5C2527E3}" type="slidenum">
              <a:rPr lang="en-US"/>
              <a:pPr/>
              <a:t>9</a:t>
            </a:fld>
            <a:endParaRPr lang="en-US"/>
          </a:p>
        </p:txBody>
      </p:sp>
    </p:spTree>
    <p:extLst>
      <p:ext uri="{BB962C8B-B14F-4D97-AF65-F5344CB8AC3E}">
        <p14:creationId xmlns="" xmlns:p14="http://schemas.microsoft.com/office/powerpoint/2010/main" val="3631270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Carly Slides 8-15</a:t>
            </a:r>
            <a:endParaRPr lang="en-US"/>
          </a:p>
        </p:txBody>
      </p:sp>
      <p:sp>
        <p:nvSpPr>
          <p:cNvPr id="4" name="Slide Number Placeholder 3"/>
          <p:cNvSpPr>
            <a:spLocks noGrp="1"/>
          </p:cNvSpPr>
          <p:nvPr>
            <p:ph type="sldNum" sz="quarter" idx="5"/>
          </p:nvPr>
        </p:nvSpPr>
        <p:spPr/>
        <p:txBody>
          <a:bodyPr/>
          <a:lstStyle/>
          <a:p>
            <a:fld id="{EB9E8B7A-4CF9-48F2-BA9C-A66E5C2527E3}" type="slidenum">
              <a:rPr lang="en-US"/>
              <a:pPr/>
              <a:t>10</a:t>
            </a:fld>
            <a:endParaRPr lang="en-US"/>
          </a:p>
        </p:txBody>
      </p:sp>
    </p:spTree>
    <p:extLst>
      <p:ext uri="{BB962C8B-B14F-4D97-AF65-F5344CB8AC3E}">
        <p14:creationId xmlns="" xmlns:p14="http://schemas.microsoft.com/office/powerpoint/2010/main" val="85700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311123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256367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367675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 xmlns:p14="http://schemas.microsoft.com/office/powerpoint/2010/main" val="194427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1044080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567892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332522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179720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3409538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389460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315461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09A250-FF31-4206-8172-F9D3106AACB1}" type="datetimeFigureOut">
              <a:rPr lang="en-US" dirty="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89920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pPr/>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1848878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270226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3512122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11/10/2020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165710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a:p>
        </p:txBody>
      </p:sp>
    </p:spTree>
    <p:extLst>
      <p:ext uri="{BB962C8B-B14F-4D97-AF65-F5344CB8AC3E}">
        <p14:creationId xmlns="" xmlns:p14="http://schemas.microsoft.com/office/powerpoint/2010/main" val="199377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11/10/2020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a:p>
        </p:txBody>
      </p:sp>
    </p:spTree>
    <p:extLst>
      <p:ext uri="{BB962C8B-B14F-4D97-AF65-F5344CB8AC3E}">
        <p14:creationId xmlns="" xmlns:p14="http://schemas.microsoft.com/office/powerpoint/2010/main" val="4574443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s://owl.excelsior.edu/educator-resources/owl-across-disciplines/owl-across-the-disciplines-grammar-and-usag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jstor.org/stable/23879758" TargetMode="External"/><Relationship Id="rId2" Type="http://schemas.openxmlformats.org/officeDocument/2006/relationships/hyperlink" Target="http://vsmproject.pbworks.com/f/videometa.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186/1478-4491-11-1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oi.org/10.1016/0005-7916(82)90083-0" TargetMode="External"/><Relationship Id="rId4" Type="http://schemas.openxmlformats.org/officeDocument/2006/relationships/hyperlink" Target="https://www.jstor.org/stable/248275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65185" y="525780"/>
            <a:ext cx="4158334" cy="3069475"/>
          </a:xfrm>
        </p:spPr>
        <p:txBody>
          <a:bodyPr vert="horz" lIns="91440" tIns="45720" rIns="91440" bIns="45720" rtlCol="0">
            <a:normAutofit/>
          </a:bodyPr>
          <a:lstStyle/>
          <a:p>
            <a:pPr algn="ctr"/>
            <a:r>
              <a:rPr lang="en-US" sz="5400" kern="1200" dirty="0">
                <a:latin typeface="+mj-lt"/>
                <a:ea typeface="+mj-ea"/>
                <a:cs typeface="+mj-cs"/>
              </a:rPr>
              <a:t>Video </a:t>
            </a:r>
            <a:r>
              <a:rPr lang="en-US" sz="5400" kern="1200" dirty="0" smtClean="0">
                <a:latin typeface="+mj-lt"/>
                <a:ea typeface="+mj-ea"/>
                <a:cs typeface="+mj-cs"/>
              </a:rPr>
              <a:t>Modeling</a:t>
            </a:r>
            <a:r>
              <a:rPr lang="ro-RO" sz="5400" kern="1200" dirty="0" smtClean="0">
                <a:latin typeface="+mj-lt"/>
                <a:ea typeface="+mj-ea"/>
                <a:cs typeface="+mj-cs"/>
              </a:rPr>
              <a:t/>
            </a:r>
            <a:br>
              <a:rPr lang="ro-RO" sz="5400" kern="1200" dirty="0" smtClean="0">
                <a:latin typeface="+mj-lt"/>
                <a:ea typeface="+mj-ea"/>
                <a:cs typeface="+mj-cs"/>
              </a:rPr>
            </a:br>
            <a:r>
              <a:rPr lang="ro-RO" sz="3100" dirty="0" smtClean="0"/>
              <a:t>Alba-Iulia</a:t>
            </a:r>
            <a:endParaRPr lang="en-US" sz="3100" kern="1200" dirty="0">
              <a:latin typeface="+mj-lt"/>
              <a:cs typeface="Calibri Light"/>
            </a:endParaRPr>
          </a:p>
        </p:txBody>
      </p:sp>
      <p:sp>
        <p:nvSpPr>
          <p:cNvPr id="3" name="Subtitle 2"/>
          <p:cNvSpPr>
            <a:spLocks noGrp="1"/>
          </p:cNvSpPr>
          <p:nvPr>
            <p:ph type="subTitle" idx="1"/>
          </p:nvPr>
        </p:nvSpPr>
        <p:spPr>
          <a:xfrm>
            <a:off x="7365184" y="4037611"/>
            <a:ext cx="4826815" cy="2082634"/>
          </a:xfrm>
        </p:spPr>
        <p:txBody>
          <a:bodyPr vert="horz" lIns="91440" tIns="45720" rIns="91440" bIns="45720" rtlCol="0" anchor="t">
            <a:noAutofit/>
          </a:bodyPr>
          <a:lstStyle/>
          <a:p>
            <a:pPr>
              <a:lnSpc>
                <a:spcPct val="90000"/>
              </a:lnSpc>
            </a:pPr>
            <a:r>
              <a:rPr lang="en-US" sz="1200" dirty="0">
                <a:solidFill>
                  <a:schemeClr val="tx1"/>
                </a:solidFill>
                <a:latin typeface="Times New Roman"/>
                <a:cs typeface="Times New Roman"/>
              </a:rPr>
              <a:t>Kat </a:t>
            </a:r>
            <a:r>
              <a:rPr lang="en-US" sz="1200" dirty="0" smtClean="0">
                <a:solidFill>
                  <a:schemeClr val="tx1"/>
                </a:solidFill>
                <a:latin typeface="Times New Roman"/>
                <a:cs typeface="Times New Roman"/>
              </a:rPr>
              <a:t>Barry</a:t>
            </a:r>
            <a:r>
              <a:rPr lang="ro-RO" sz="1200" dirty="0" smtClean="0">
                <a:solidFill>
                  <a:schemeClr val="tx1"/>
                </a:solidFill>
                <a:latin typeface="Times New Roman"/>
                <a:cs typeface="Times New Roman"/>
              </a:rPr>
              <a:t>_MSOT_SHU</a:t>
            </a:r>
            <a:endParaRPr lang="en-US" sz="1200" dirty="0">
              <a:solidFill>
                <a:schemeClr val="tx1"/>
              </a:solidFill>
              <a:latin typeface="Times New Roman"/>
              <a:cs typeface="Times New Roman"/>
            </a:endParaRPr>
          </a:p>
          <a:p>
            <a:pPr>
              <a:lnSpc>
                <a:spcPct val="90000"/>
              </a:lnSpc>
            </a:pPr>
            <a:r>
              <a:rPr lang="en-US" sz="1200" dirty="0" err="1">
                <a:solidFill>
                  <a:schemeClr val="tx1"/>
                </a:solidFill>
                <a:latin typeface="Times New Roman"/>
                <a:cs typeface="Times New Roman"/>
              </a:rPr>
              <a:t>Gionna</a:t>
            </a:r>
            <a:r>
              <a:rPr lang="en-US" sz="1200" dirty="0">
                <a:solidFill>
                  <a:schemeClr val="tx1"/>
                </a:solidFill>
                <a:latin typeface="Times New Roman"/>
                <a:cs typeface="Times New Roman"/>
              </a:rPr>
              <a:t> </a:t>
            </a:r>
            <a:r>
              <a:rPr lang="en-US" sz="1200" dirty="0" err="1" smtClean="0">
                <a:solidFill>
                  <a:schemeClr val="tx1"/>
                </a:solidFill>
                <a:latin typeface="Times New Roman"/>
                <a:cs typeface="Times New Roman"/>
              </a:rPr>
              <a:t>DeCola</a:t>
            </a:r>
            <a:r>
              <a:rPr lang="ro-RO" sz="1200" dirty="0" smtClean="0">
                <a:solidFill>
                  <a:schemeClr val="tx1"/>
                </a:solidFill>
                <a:latin typeface="Times New Roman"/>
                <a:cs typeface="Times New Roman"/>
              </a:rPr>
              <a:t>_MSOT_SHU</a:t>
            </a:r>
            <a:endParaRPr lang="en-US" sz="1200" dirty="0">
              <a:solidFill>
                <a:schemeClr val="tx1"/>
              </a:solidFill>
              <a:latin typeface="Times New Roman"/>
              <a:cs typeface="Times New Roman"/>
            </a:endParaRPr>
          </a:p>
          <a:p>
            <a:pPr>
              <a:lnSpc>
                <a:spcPct val="90000"/>
              </a:lnSpc>
            </a:pPr>
            <a:r>
              <a:rPr lang="en-US" sz="1200" dirty="0">
                <a:solidFill>
                  <a:schemeClr val="tx1"/>
                </a:solidFill>
                <a:latin typeface="Times New Roman"/>
                <a:cs typeface="Times New Roman"/>
              </a:rPr>
              <a:t>Kelly </a:t>
            </a:r>
            <a:r>
              <a:rPr lang="en-US" sz="1200" dirty="0" smtClean="0">
                <a:solidFill>
                  <a:schemeClr val="tx1"/>
                </a:solidFill>
                <a:latin typeface="Times New Roman"/>
                <a:cs typeface="Times New Roman"/>
              </a:rPr>
              <a:t>Rooney</a:t>
            </a:r>
            <a:r>
              <a:rPr lang="ro-RO" sz="1200" dirty="0" smtClean="0">
                <a:solidFill>
                  <a:schemeClr val="tx1"/>
                </a:solidFill>
                <a:latin typeface="Times New Roman"/>
                <a:cs typeface="Times New Roman"/>
              </a:rPr>
              <a:t>_</a:t>
            </a:r>
            <a:r>
              <a:rPr lang="ro-RO" sz="1200" dirty="0" smtClean="0">
                <a:solidFill>
                  <a:schemeClr val="tx1"/>
                </a:solidFill>
                <a:latin typeface="Times New Roman"/>
                <a:cs typeface="Times New Roman"/>
              </a:rPr>
              <a:t>MSOT_SHU</a:t>
            </a:r>
            <a:endParaRPr lang="en-US" sz="1200" dirty="0">
              <a:solidFill>
                <a:schemeClr val="tx1"/>
              </a:solidFill>
              <a:latin typeface="Times New Roman"/>
              <a:cs typeface="Times New Roman"/>
            </a:endParaRPr>
          </a:p>
          <a:p>
            <a:pPr>
              <a:lnSpc>
                <a:spcPct val="90000"/>
              </a:lnSpc>
            </a:pPr>
            <a:r>
              <a:rPr lang="en-US" sz="1200" dirty="0" err="1">
                <a:solidFill>
                  <a:schemeClr val="tx1"/>
                </a:solidFill>
                <a:latin typeface="Times New Roman"/>
                <a:cs typeface="Times New Roman"/>
              </a:rPr>
              <a:t>Carly</a:t>
            </a:r>
            <a:r>
              <a:rPr lang="en-US" sz="1200" dirty="0">
                <a:solidFill>
                  <a:schemeClr val="tx1"/>
                </a:solidFill>
                <a:latin typeface="Times New Roman"/>
                <a:cs typeface="Times New Roman"/>
              </a:rPr>
              <a:t> </a:t>
            </a:r>
            <a:r>
              <a:rPr lang="en-US" sz="1200" dirty="0" err="1" smtClean="0">
                <a:solidFill>
                  <a:schemeClr val="tx1"/>
                </a:solidFill>
                <a:latin typeface="Times New Roman"/>
                <a:cs typeface="Times New Roman"/>
              </a:rPr>
              <a:t>Shomsky</a:t>
            </a:r>
            <a:r>
              <a:rPr lang="ro-RO" sz="1200" dirty="0" smtClean="0">
                <a:solidFill>
                  <a:schemeClr val="tx1"/>
                </a:solidFill>
                <a:latin typeface="Times New Roman"/>
                <a:cs typeface="Times New Roman"/>
              </a:rPr>
              <a:t>_MSOT_SHU</a:t>
            </a:r>
            <a:endParaRPr lang="en-US" sz="1200" dirty="0">
              <a:solidFill>
                <a:schemeClr val="tx1"/>
              </a:solidFill>
              <a:latin typeface="Times New Roman"/>
              <a:cs typeface="Times New Roman"/>
            </a:endParaRPr>
          </a:p>
          <a:p>
            <a:pPr>
              <a:lnSpc>
                <a:spcPct val="90000"/>
              </a:lnSpc>
            </a:pPr>
            <a:r>
              <a:rPr lang="en-US" sz="1200" dirty="0">
                <a:solidFill>
                  <a:schemeClr val="tx1"/>
                </a:solidFill>
                <a:latin typeface="Times New Roman"/>
                <a:cs typeface="Times New Roman"/>
              </a:rPr>
              <a:t>Dr. Heather </a:t>
            </a:r>
            <a:r>
              <a:rPr lang="en-US" sz="1200" dirty="0" smtClean="0">
                <a:solidFill>
                  <a:schemeClr val="tx1"/>
                </a:solidFill>
                <a:latin typeface="Times New Roman"/>
                <a:cs typeface="Times New Roman"/>
              </a:rPr>
              <a:t>Kuhaneck</a:t>
            </a:r>
            <a:r>
              <a:rPr lang="ro-RO" sz="1200" dirty="0" smtClean="0">
                <a:solidFill>
                  <a:schemeClr val="tx1"/>
                </a:solidFill>
                <a:latin typeface="Times New Roman"/>
                <a:cs typeface="Times New Roman"/>
              </a:rPr>
              <a:t>_Sacred  Heart  University</a:t>
            </a:r>
            <a:endParaRPr lang="en-US" sz="1200" dirty="0">
              <a:solidFill>
                <a:schemeClr val="tx1"/>
              </a:solidFill>
              <a:latin typeface="Times New Roman"/>
              <a:cs typeface="Times New Roman"/>
            </a:endParaRPr>
          </a:p>
          <a:p>
            <a:pPr>
              <a:lnSpc>
                <a:spcPct val="90000"/>
              </a:lnSpc>
            </a:pPr>
            <a:r>
              <a:rPr lang="en-US" sz="1200" dirty="0">
                <a:solidFill>
                  <a:schemeClr val="tx1"/>
                </a:solidFill>
                <a:latin typeface="Times New Roman"/>
                <a:cs typeface="Times New Roman"/>
              </a:rPr>
              <a:t>Dr. Ellen </a:t>
            </a:r>
            <a:r>
              <a:rPr lang="en-US" sz="1200" dirty="0" smtClean="0">
                <a:solidFill>
                  <a:schemeClr val="tx1"/>
                </a:solidFill>
                <a:latin typeface="Times New Roman"/>
                <a:cs typeface="Times New Roman"/>
              </a:rPr>
              <a:t>Martino</a:t>
            </a:r>
            <a:r>
              <a:rPr lang="ro-RO" sz="1200" dirty="0" smtClean="0">
                <a:solidFill>
                  <a:schemeClr val="tx1"/>
                </a:solidFill>
                <a:latin typeface="Times New Roman"/>
                <a:cs typeface="Times New Roman"/>
              </a:rPr>
              <a:t>_Sacred  Heart  University</a:t>
            </a:r>
            <a:endParaRPr lang="en-US" sz="1200" dirty="0" smtClean="0">
              <a:solidFill>
                <a:schemeClr val="tx1"/>
              </a:solidFill>
              <a:latin typeface="Times New Roman"/>
              <a:cs typeface="Times New Roman"/>
            </a:endParaRPr>
          </a:p>
          <a:p>
            <a:pPr>
              <a:lnSpc>
                <a:spcPct val="90000"/>
              </a:lnSpc>
            </a:pPr>
            <a:endParaRPr lang="en-US" sz="1200" dirty="0" smtClean="0">
              <a:solidFill>
                <a:schemeClr val="tx1"/>
              </a:solidFill>
              <a:latin typeface="Times New Roman"/>
              <a:cs typeface="Times New Roman"/>
            </a:endParaRPr>
          </a:p>
          <a:p>
            <a:pPr>
              <a:lnSpc>
                <a:spcPct val="90000"/>
              </a:lnSpc>
            </a:pPr>
            <a:endParaRPr lang="en-US" sz="1200" dirty="0">
              <a:solidFill>
                <a:schemeClr val="tx1"/>
              </a:solidFill>
              <a:latin typeface="Times New Roman"/>
              <a:cs typeface="Times New Roman"/>
            </a:endParaRPr>
          </a:p>
          <a:p>
            <a:pPr indent="-228600">
              <a:lnSpc>
                <a:spcPct val="90000"/>
              </a:lnSpc>
              <a:buFont typeface="Arial" panose="020B0604020202020204" pitchFamily="34" charset="0"/>
              <a:buChar char="•"/>
            </a:pPr>
            <a:endParaRPr lang="en-US" sz="1000" dirty="0"/>
          </a:p>
        </p:txBody>
      </p:sp>
      <p:sp>
        <p:nvSpPr>
          <p:cNvPr id="29" name="Rectangle 9">
            <a:extLst>
              <a:ext uri="{FF2B5EF4-FFF2-40B4-BE49-F238E27FC236}">
                <a16:creationId xmlns="" xmlns:a16="http://schemas.microsoft.com/office/drawing/2014/main" id="{C9583823-2AA3-46EB-A803-287EC900BC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0565"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36">
            <a:extLst>
              <a:ext uri="{FF2B5EF4-FFF2-40B4-BE49-F238E27FC236}">
                <a16:creationId xmlns="" xmlns:a16="http://schemas.microsoft.com/office/drawing/2014/main" id="{CA87D9D8-42FB-4157-A365-AD97CC6BAF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649646"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1" name="Freeform 5">
            <a:extLst>
              <a:ext uri="{FF2B5EF4-FFF2-40B4-BE49-F238E27FC236}">
                <a16:creationId xmlns="" xmlns:a16="http://schemas.microsoft.com/office/drawing/2014/main" id="{2E6028E3-4806-4E1D-A24F-F8166F67F4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rot="5400000" flipH="1">
            <a:off x="289456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2" name="Graphic 6" descr="Video camera">
            <a:extLst>
              <a:ext uri="{FF2B5EF4-FFF2-40B4-BE49-F238E27FC236}">
                <a16:creationId xmlns="" xmlns:a16="http://schemas.microsoft.com/office/drawing/2014/main" id="{E448B33E-8C94-45ED-B86C-2DCCFAFD34F8}"/>
              </a:ext>
            </a:extLst>
          </p:cNvPr>
          <p:cNvPicPr>
            <a:picLocks noChangeAspect="1"/>
          </p:cNvPicPr>
          <p:nvPr/>
        </p:nvPicPr>
        <p:blipFill>
          <a:blip r:embed="rId4">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tretch>
            <a:fillRect/>
          </a:stretch>
        </p:blipFill>
        <p:spPr>
          <a:xfrm>
            <a:off x="643854" y="703489"/>
            <a:ext cx="5450557" cy="5450557"/>
          </a:xfrm>
          <a:prstGeom prst="rect">
            <a:avLst/>
          </a:prstGeom>
          <a:effectLst/>
        </p:spPr>
      </p:pic>
    </p:spTree>
    <p:extLst>
      <p:ext uri="{BB962C8B-B14F-4D97-AF65-F5344CB8AC3E}">
        <p14:creationId xmlns=""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87CB7096-F34A-48B4-9935-DFCE56D8A6DC}"/>
              </a:ext>
            </a:extLst>
          </p:cNvPr>
          <p:cNvSpPr>
            <a:spLocks noGrp="1"/>
          </p:cNvSpPr>
          <p:nvPr>
            <p:ph type="title"/>
          </p:nvPr>
        </p:nvSpPr>
        <p:spPr>
          <a:xfrm>
            <a:off x="806195" y="804672"/>
            <a:ext cx="3521359" cy="5248656"/>
          </a:xfrm>
        </p:spPr>
        <p:txBody>
          <a:bodyPr anchor="ctr">
            <a:normAutofit/>
          </a:bodyPr>
          <a:lstStyle/>
          <a:p>
            <a:pPr algn="ctr"/>
            <a:r>
              <a:rPr lang="ro-RO" dirty="0"/>
              <a:t>Obiective care pot fi atinse prin </a:t>
            </a:r>
            <a:r>
              <a:rPr lang="en-US" dirty="0"/>
              <a:t>VM</a:t>
            </a:r>
          </a:p>
        </p:txBody>
      </p:sp>
      <p:sp>
        <p:nvSpPr>
          <p:cNvPr id="3" name="Content Placeholder 2">
            <a:extLst>
              <a:ext uri="{FF2B5EF4-FFF2-40B4-BE49-F238E27FC236}">
                <a16:creationId xmlns="" xmlns:a16="http://schemas.microsoft.com/office/drawing/2014/main" id="{5B1F9164-E40A-4781-81FC-70B605B597A6}"/>
              </a:ext>
            </a:extLst>
          </p:cNvPr>
          <p:cNvSpPr>
            <a:spLocks noGrp="1"/>
          </p:cNvSpPr>
          <p:nvPr>
            <p:ph idx="1"/>
          </p:nvPr>
        </p:nvSpPr>
        <p:spPr>
          <a:xfrm>
            <a:off x="4975861" y="804671"/>
            <a:ext cx="6399930" cy="5248657"/>
          </a:xfrm>
        </p:spPr>
        <p:txBody>
          <a:bodyPr vert="horz" lIns="91440" tIns="45720" rIns="91440" bIns="45720" rtlCol="0" anchor="ctr">
            <a:normAutofit fontScale="85000" lnSpcReduction="10000"/>
          </a:bodyPr>
          <a:lstStyle/>
          <a:p>
            <a:endParaRPr lang="en-US" dirty="0"/>
          </a:p>
          <a:p>
            <a:endParaRPr lang="en-US" dirty="0"/>
          </a:p>
          <a:p>
            <a:endParaRPr lang="en-US" dirty="0"/>
          </a:p>
          <a:p>
            <a:endParaRPr lang="en-US" dirty="0"/>
          </a:p>
          <a:p>
            <a:endParaRPr lang="en-US" dirty="0"/>
          </a:p>
          <a:p>
            <a:r>
              <a:rPr lang="ro-RO" dirty="0"/>
              <a:t>Creșterea independenței în tranziții </a:t>
            </a:r>
          </a:p>
          <a:p>
            <a:r>
              <a:rPr lang="ro-RO" dirty="0"/>
              <a:t>Creșterea implicării în activități </a:t>
            </a:r>
            <a:r>
              <a:rPr lang="ro-RO" dirty="0" smtClean="0"/>
              <a:t> educaţionale</a:t>
            </a:r>
            <a:endParaRPr lang="ro-RO" dirty="0"/>
          </a:p>
          <a:p>
            <a:r>
              <a:rPr lang="ro-RO" dirty="0"/>
              <a:t>Creșterea participării sociale</a:t>
            </a:r>
          </a:p>
          <a:p>
            <a:r>
              <a:rPr lang="ro-RO" dirty="0"/>
              <a:t>Reducerea comportamentelor indezirabile</a:t>
            </a:r>
            <a:endParaRPr lang="en-US" dirty="0"/>
          </a:p>
          <a:p>
            <a:r>
              <a:rPr lang="ro-RO" dirty="0"/>
              <a:t>Creșterea independenței</a:t>
            </a:r>
            <a:endParaRPr lang="en-US" dirty="0"/>
          </a:p>
          <a:p>
            <a:r>
              <a:rPr lang="ro-RO" dirty="0"/>
              <a:t>Creșterea înțelegerii </a:t>
            </a:r>
            <a:r>
              <a:rPr lang="ro-RO" dirty="0" smtClean="0"/>
              <a:t>modului  în care trebuie </a:t>
            </a:r>
            <a:r>
              <a:rPr lang="ro-RO" dirty="0"/>
              <a:t>realizată </a:t>
            </a:r>
            <a:r>
              <a:rPr lang="ro-RO" dirty="0" smtClean="0"/>
              <a:t>activitatea</a:t>
            </a:r>
            <a:endParaRPr lang="ro-RO" dirty="0"/>
          </a:p>
          <a:p>
            <a:r>
              <a:rPr lang="ro-RO" dirty="0"/>
              <a:t>Creșterea învățării în sarcinile vocaționale și ADL-uri</a:t>
            </a:r>
            <a:endParaRPr lang="en-US" dirty="0"/>
          </a:p>
          <a:p>
            <a:r>
              <a:rPr lang="ro-RO" dirty="0"/>
              <a:t>Facilitarea jocului</a:t>
            </a:r>
          </a:p>
          <a:p>
            <a:r>
              <a:rPr lang="ro-RO" dirty="0"/>
              <a:t>Imitarea motorie</a:t>
            </a:r>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 xmlns:p14="http://schemas.microsoft.com/office/powerpoint/2010/main" val="651369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D606B8-3EBD-459F-A27E-A2E600581A72}"/>
              </a:ext>
            </a:extLst>
          </p:cNvPr>
          <p:cNvSpPr>
            <a:spLocks noGrp="1"/>
          </p:cNvSpPr>
          <p:nvPr>
            <p:ph type="title"/>
          </p:nvPr>
        </p:nvSpPr>
        <p:spPr>
          <a:xfrm>
            <a:off x="1344961" y="1876081"/>
            <a:ext cx="8825657" cy="1915647"/>
          </a:xfrm>
        </p:spPr>
        <p:txBody>
          <a:bodyPr/>
          <a:lstStyle/>
          <a:p>
            <a:r>
              <a:rPr lang="ro-RO" dirty="0"/>
              <a:t>CUM </a:t>
            </a:r>
            <a:r>
              <a:rPr lang="en-US" dirty="0"/>
              <a:t>S</a:t>
            </a:r>
            <a:r>
              <a:rPr lang="ro-RO" dirty="0"/>
              <a:t>Ă FACI UN MODEL VIDEO</a:t>
            </a:r>
            <a:endParaRPr lang="en-US" dirty="0"/>
          </a:p>
        </p:txBody>
      </p:sp>
      <p:sp>
        <p:nvSpPr>
          <p:cNvPr id="3" name="Text Placeholder 2">
            <a:extLst>
              <a:ext uri="{FF2B5EF4-FFF2-40B4-BE49-F238E27FC236}">
                <a16:creationId xmlns="" xmlns:a16="http://schemas.microsoft.com/office/drawing/2014/main" id="{BB475FE5-9D02-42D6-A6AB-452395D39246}"/>
              </a:ext>
            </a:extLst>
          </p:cNvPr>
          <p:cNvSpPr>
            <a:spLocks noGrp="1"/>
          </p:cNvSpPr>
          <p:nvPr>
            <p:ph type="body" idx="1"/>
          </p:nvPr>
        </p:nvSpPr>
        <p:spPr>
          <a:xfrm>
            <a:off x="1626919" y="4777381"/>
            <a:ext cx="8353694" cy="860400"/>
          </a:xfrm>
        </p:spPr>
        <p:txBody>
          <a:bodyPr/>
          <a:lstStyle/>
          <a:p>
            <a:r>
              <a:rPr lang="ro-RO" dirty="0"/>
              <a:t>ÎN MAI MULȚI PAȘI</a:t>
            </a:r>
            <a:endParaRPr lang="en-US" dirty="0"/>
          </a:p>
        </p:txBody>
      </p:sp>
    </p:spTree>
    <p:extLst>
      <p:ext uri="{BB962C8B-B14F-4D97-AF65-F5344CB8AC3E}">
        <p14:creationId xmlns="" xmlns:p14="http://schemas.microsoft.com/office/powerpoint/2010/main" val="6767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 xmlns:a16="http://schemas.microsoft.com/office/drawing/2014/main" id="{613C9C0A-47AD-49A5-838A-A43281BDCD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7">
            <a:extLst>
              <a:ext uri="{FF2B5EF4-FFF2-40B4-BE49-F238E27FC236}">
                <a16:creationId xmlns="" xmlns:a16="http://schemas.microsoft.com/office/drawing/2014/main" id="{79507746-2C84-4EB6-B021-47E5289106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extBox 1">
            <a:extLst>
              <a:ext uri="{FF2B5EF4-FFF2-40B4-BE49-F238E27FC236}">
                <a16:creationId xmlns="" xmlns:a16="http://schemas.microsoft.com/office/drawing/2014/main" id="{6400256A-48C4-4065-AF3A-9BA5E7FA50E6}"/>
              </a:ext>
            </a:extLst>
          </p:cNvPr>
          <p:cNvSpPr txBox="1"/>
          <p:nvPr/>
        </p:nvSpPr>
        <p:spPr>
          <a:xfrm>
            <a:off x="648930" y="629267"/>
            <a:ext cx="9252154" cy="101665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defTabSz="457200">
              <a:spcBef>
                <a:spcPct val="0"/>
              </a:spcBef>
              <a:spcAft>
                <a:spcPts val="600"/>
              </a:spcAft>
            </a:pPr>
            <a:r>
              <a:rPr lang="en-US" sz="4200" dirty="0">
                <a:solidFill>
                  <a:srgbClr val="EBEBEB"/>
                </a:solidFill>
                <a:latin typeface="+mj-lt"/>
                <a:ea typeface="+mj-ea"/>
                <a:cs typeface="+mj-cs"/>
              </a:rPr>
              <a:t> </a:t>
            </a:r>
            <a:r>
              <a:rPr lang="ro-RO" sz="4200" dirty="0">
                <a:solidFill>
                  <a:srgbClr val="EBEBEB"/>
                </a:solidFill>
                <a:latin typeface="+mj-lt"/>
                <a:ea typeface="+mj-ea"/>
                <a:cs typeface="+mj-cs"/>
              </a:rPr>
              <a:t>Înainte de a implementa un </a:t>
            </a:r>
            <a:r>
              <a:rPr lang="en-US" sz="4200" dirty="0">
                <a:solidFill>
                  <a:srgbClr val="EBEBEB"/>
                </a:solidFill>
                <a:latin typeface="+mj-lt"/>
                <a:ea typeface="+mj-ea"/>
                <a:cs typeface="+mj-cs"/>
              </a:rPr>
              <a:t>VM </a:t>
            </a:r>
            <a:endParaRPr lang="en-US" dirty="0">
              <a:ea typeface="+mj-ea"/>
              <a:cs typeface="+mj-cs"/>
            </a:endParaRPr>
          </a:p>
        </p:txBody>
      </p:sp>
      <p:sp>
        <p:nvSpPr>
          <p:cNvPr id="13" name="Rectangle 12">
            <a:extLst>
              <a:ext uri="{FF2B5EF4-FFF2-40B4-BE49-F238E27FC236}">
                <a16:creationId xmlns="" xmlns:a16="http://schemas.microsoft.com/office/drawing/2014/main" id="{7B0D28F5-B926-4D9B-9413-91E73A4C62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Shape 14">
            <a:extLst>
              <a:ext uri="{FF2B5EF4-FFF2-40B4-BE49-F238E27FC236}">
                <a16:creationId xmlns="" xmlns:a16="http://schemas.microsoft.com/office/drawing/2014/main" id="{2B3D24C5-CE61-47C8-A0D0-C767528D12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8" name="Content Placeholder 2">
            <a:extLst>
              <a:ext uri="{FF2B5EF4-FFF2-40B4-BE49-F238E27FC236}">
                <a16:creationId xmlns="" xmlns:a16="http://schemas.microsoft.com/office/drawing/2014/main" id="{5E82EC40-5F8E-4FE7-9A22-99811422F9DE}"/>
              </a:ext>
            </a:extLst>
          </p:cNvPr>
          <p:cNvGraphicFramePr>
            <a:graphicFrameLocks noGrp="1"/>
          </p:cNvGraphicFramePr>
          <p:nvPr>
            <p:ph idx="1"/>
            <p:extLst>
              <p:ext uri="{D42A27DB-BD31-4B8C-83A1-F6EECF244321}">
                <p14:modId xmlns="" xmlns:p14="http://schemas.microsoft.com/office/powerpoint/2010/main" val="45043289"/>
              </p:ext>
            </p:extLst>
          </p:nvPr>
        </p:nvGraphicFramePr>
        <p:xfrm>
          <a:off x="227109" y="2211542"/>
          <a:ext cx="11793441" cy="4356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282794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9" name="Picture 9">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21" name="Picture 11">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23" name="Oval 13">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4" name="Picture 15">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314FCD3B-0F58-4F83-A6CA-BD1E6E5DD8F5}"/>
              </a:ext>
            </a:extLst>
          </p:cNvPr>
          <p:cNvSpPr>
            <a:spLocks noGrp="1"/>
          </p:cNvSpPr>
          <p:nvPr>
            <p:ph type="title"/>
          </p:nvPr>
        </p:nvSpPr>
        <p:spPr>
          <a:xfrm>
            <a:off x="237506" y="629819"/>
            <a:ext cx="4572000" cy="4133985"/>
          </a:xfrm>
        </p:spPr>
        <p:txBody>
          <a:bodyPr vert="horz" lIns="91440" tIns="45720" rIns="91440" bIns="45720" rtlCol="0" anchor="b">
            <a:normAutofit/>
          </a:bodyPr>
          <a:lstStyle/>
          <a:p>
            <a:pPr>
              <a:lnSpc>
                <a:spcPct val="90000"/>
              </a:lnSpc>
            </a:pPr>
            <a:r>
              <a:rPr lang="ro-RO" sz="3200" b="1" dirty="0" smtClean="0"/>
              <a:t>1. Identificarea </a:t>
            </a:r>
            <a:r>
              <a:rPr lang="ro-RO" sz="3200" b="1" dirty="0" smtClean="0"/>
              <a:t>obiectivului comportamental</a:t>
            </a:r>
            <a:r>
              <a:rPr lang="ro-RO" sz="3200" dirty="0"/>
              <a:t/>
            </a:r>
            <a:br>
              <a:rPr lang="ro-RO" sz="3200" dirty="0"/>
            </a:br>
            <a:r>
              <a:rPr lang="ro-RO" sz="3200" dirty="0" smtClean="0"/>
              <a:t/>
            </a:r>
            <a:br>
              <a:rPr lang="ro-RO" sz="3200" dirty="0" smtClean="0"/>
            </a:br>
            <a:r>
              <a:rPr lang="ro-RO" sz="3200" dirty="0" smtClean="0"/>
              <a:t/>
            </a:r>
            <a:br>
              <a:rPr lang="ro-RO" sz="3200" dirty="0" smtClean="0"/>
            </a:br>
            <a:r>
              <a:rPr lang="ro-RO" sz="3200" dirty="0"/>
              <a:t/>
            </a:r>
            <a:br>
              <a:rPr lang="ro-RO" sz="3200" dirty="0"/>
            </a:br>
            <a:endParaRPr lang="en-US" sz="3200" dirty="0"/>
          </a:p>
        </p:txBody>
      </p:sp>
      <p:sp>
        <p:nvSpPr>
          <p:cNvPr id="3" name="Content Placeholder 2">
            <a:extLst>
              <a:ext uri="{FF2B5EF4-FFF2-40B4-BE49-F238E27FC236}">
                <a16:creationId xmlns="" xmlns:a16="http://schemas.microsoft.com/office/drawing/2014/main" id="{780CEE54-9259-49BC-9AD4-3415384B80DE}"/>
              </a:ext>
            </a:extLst>
          </p:cNvPr>
          <p:cNvSpPr>
            <a:spLocks noGrp="1"/>
          </p:cNvSpPr>
          <p:nvPr>
            <p:ph idx="1"/>
          </p:nvPr>
        </p:nvSpPr>
        <p:spPr>
          <a:xfrm>
            <a:off x="279566" y="3515096"/>
            <a:ext cx="3339281" cy="2178695"/>
          </a:xfrm>
        </p:spPr>
        <p:txBody>
          <a:bodyPr vert="horz" lIns="91440" tIns="45720" rIns="91440" bIns="45720" rtlCol="0" anchor="t">
            <a:normAutofit fontScale="92500" lnSpcReduction="10000"/>
          </a:bodyPr>
          <a:lstStyle/>
          <a:p>
            <a:pPr marL="0" indent="0">
              <a:buNone/>
            </a:pPr>
            <a:r>
              <a:rPr lang="ro-RO" sz="1800" cap="all" dirty="0" smtClean="0">
                <a:solidFill>
                  <a:schemeClr val="accent1"/>
                </a:solidFill>
              </a:rPr>
              <a:t>De exemplu, </a:t>
            </a:r>
            <a:r>
              <a:rPr lang="ro-RO" sz="1800" cap="all" dirty="0">
                <a:solidFill>
                  <a:schemeClr val="accent1"/>
                </a:solidFill>
              </a:rPr>
              <a:t>obiectivul </a:t>
            </a:r>
            <a:r>
              <a:rPr lang="ro-RO" sz="1800" cap="all" dirty="0" smtClean="0">
                <a:solidFill>
                  <a:schemeClr val="accent1"/>
                </a:solidFill>
              </a:rPr>
              <a:t>în acest caz este  </a:t>
            </a:r>
            <a:r>
              <a:rPr lang="ro-RO" sz="1800" cap="all" dirty="0">
                <a:solidFill>
                  <a:schemeClr val="accent1"/>
                </a:solidFill>
              </a:rPr>
              <a:t>desenarea unui </a:t>
            </a:r>
            <a:r>
              <a:rPr lang="ro-RO" sz="1800" cap="all" dirty="0" smtClean="0">
                <a:solidFill>
                  <a:schemeClr val="accent1"/>
                </a:solidFill>
              </a:rPr>
              <a:t>cerc.</a:t>
            </a:r>
          </a:p>
          <a:p>
            <a:pPr marL="0" indent="0">
              <a:buNone/>
            </a:pPr>
            <a:r>
              <a:rPr lang="ro-RO" sz="1800" cap="all" dirty="0" smtClean="0">
                <a:solidFill>
                  <a:schemeClr val="accent1"/>
                </a:solidFill>
              </a:rPr>
              <a:t>Copilul</a:t>
            </a:r>
            <a:r>
              <a:rPr lang="en-US" sz="1800" cap="all" dirty="0" smtClean="0">
                <a:solidFill>
                  <a:schemeClr val="accent1"/>
                </a:solidFill>
              </a:rPr>
              <a:t> </a:t>
            </a:r>
            <a:r>
              <a:rPr lang="en-US" sz="1800" cap="all" dirty="0" err="1" smtClean="0">
                <a:solidFill>
                  <a:schemeClr val="accent1"/>
                </a:solidFill>
              </a:rPr>
              <a:t>este</a:t>
            </a:r>
            <a:r>
              <a:rPr lang="en-US" sz="1800" cap="all" dirty="0" smtClean="0">
                <a:solidFill>
                  <a:schemeClr val="accent1"/>
                </a:solidFill>
              </a:rPr>
              <a:t> </a:t>
            </a:r>
            <a:r>
              <a:rPr lang="en-US" sz="1800" cap="all" dirty="0" err="1" smtClean="0">
                <a:solidFill>
                  <a:schemeClr val="accent1"/>
                </a:solidFill>
              </a:rPr>
              <a:t>trimis</a:t>
            </a:r>
            <a:r>
              <a:rPr lang="en-US" sz="1800" cap="all" dirty="0" smtClean="0">
                <a:solidFill>
                  <a:schemeClr val="accent1"/>
                </a:solidFill>
              </a:rPr>
              <a:t> la TO </a:t>
            </a:r>
            <a:r>
              <a:rPr lang="en-US" sz="1800" cap="all" dirty="0" err="1" smtClean="0">
                <a:solidFill>
                  <a:schemeClr val="accent1"/>
                </a:solidFill>
              </a:rPr>
              <a:t>pentru</a:t>
            </a:r>
            <a:r>
              <a:rPr lang="en-US" sz="1800" cap="all" dirty="0" smtClean="0">
                <a:solidFill>
                  <a:schemeClr val="accent1"/>
                </a:solidFill>
              </a:rPr>
              <a:t> a </a:t>
            </a:r>
            <a:r>
              <a:rPr lang="hu-HU" sz="1800" cap="all" dirty="0" smtClean="0">
                <a:solidFill>
                  <a:schemeClr val="accent1"/>
                </a:solidFill>
              </a:rPr>
              <a:t>se lucra pe scrisul cu M</a:t>
            </a:r>
            <a:r>
              <a:rPr lang="ro-RO" sz="1800" cap="all" dirty="0" smtClean="0">
                <a:solidFill>
                  <a:schemeClr val="accent1"/>
                </a:solidFill>
              </a:rPr>
              <a:t>âna şi identificarea formelor/ literelor.</a:t>
            </a:r>
          </a:p>
          <a:p>
            <a:pPr marL="0" indent="0">
              <a:buNone/>
            </a:pPr>
            <a:endParaRPr lang="en-US" sz="1800" cap="all" dirty="0">
              <a:solidFill>
                <a:schemeClr val="accent1"/>
              </a:solidFill>
            </a:endParaRPr>
          </a:p>
        </p:txBody>
      </p:sp>
      <p:pic>
        <p:nvPicPr>
          <p:cNvPr id="5" name="Picture 4" descr="Text, letter&#10;&#10;Description automatically generated">
            <a:extLst>
              <a:ext uri="{FF2B5EF4-FFF2-40B4-BE49-F238E27FC236}">
                <a16:creationId xmlns="" xmlns:a16="http://schemas.microsoft.com/office/drawing/2014/main" id="{C63595D7-11CF-7F46-8E96-6169407D123A}"/>
              </a:ext>
            </a:extLst>
          </p:cNvPr>
          <p:cNvPicPr>
            <a:picLocks noChangeAspect="1"/>
          </p:cNvPicPr>
          <p:nvPr/>
        </p:nvPicPr>
        <p:blipFill rotWithShape="1">
          <a:blip r:embed="rId8" cstate="print">
            <a:extLst>
              <a:ext uri="{28A0092B-C50C-407E-A947-70E740481C1C}">
                <a14:useLocalDpi xmlns="" xmlns:a14="http://schemas.microsoft.com/office/drawing/2010/main" val="0"/>
              </a:ext>
            </a:extLst>
          </a:blip>
          <a:srcRect t="12085" b="19855"/>
          <a:stretch/>
        </p:blipFill>
        <p:spPr>
          <a:xfrm>
            <a:off x="4634683" y="10"/>
            <a:ext cx="7557319" cy="6857990"/>
          </a:xfrm>
          <a:prstGeom prst="rect">
            <a:avLst/>
          </a:prstGeom>
        </p:spPr>
      </p:pic>
      <p:sp>
        <p:nvSpPr>
          <p:cNvPr id="22" name="Rectangle 21">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1894004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7463DF-04ED-4F55-A0E2-1C42A2229FB7}"/>
              </a:ext>
            </a:extLst>
          </p:cNvPr>
          <p:cNvSpPr>
            <a:spLocks noGrp="1"/>
          </p:cNvSpPr>
          <p:nvPr>
            <p:ph type="title"/>
          </p:nvPr>
        </p:nvSpPr>
        <p:spPr>
          <a:xfrm>
            <a:off x="650669" y="629266"/>
            <a:ext cx="3330328" cy="1641986"/>
          </a:xfrm>
        </p:spPr>
        <p:txBody>
          <a:bodyPr>
            <a:normAutofit fontScale="90000"/>
          </a:bodyPr>
          <a:lstStyle/>
          <a:p>
            <a:pPr>
              <a:lnSpc>
                <a:spcPct val="90000"/>
              </a:lnSpc>
            </a:pPr>
            <a:r>
              <a:rPr lang="ro-RO" sz="2900" dirty="0" smtClean="0"/>
              <a:t>2</a:t>
            </a:r>
            <a:r>
              <a:rPr lang="ro-RO" sz="2900" b="1" dirty="0" smtClean="0"/>
              <a:t>. Obținerea </a:t>
            </a:r>
            <a:r>
              <a:rPr lang="ro-RO" sz="2900" b="1" dirty="0"/>
              <a:t>unui aparat care înregistrează video</a:t>
            </a:r>
            <a:r>
              <a:rPr lang="en-US" sz="2900" dirty="0"/>
              <a:t> </a:t>
            </a:r>
          </a:p>
        </p:txBody>
      </p:sp>
      <p:pic>
        <p:nvPicPr>
          <p:cNvPr id="5" name="Picture 4">
            <a:extLst>
              <a:ext uri="{FF2B5EF4-FFF2-40B4-BE49-F238E27FC236}">
                <a16:creationId xmlns="" xmlns:a16="http://schemas.microsoft.com/office/drawing/2014/main" id="{F1C73AD2-F110-9B4E-865D-7537DE5D025F}"/>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r="31964" b="-2"/>
          <a:stretch/>
        </p:blipFill>
        <p:spPr>
          <a:xfrm rot="5400000">
            <a:off x="5100709" y="-236101"/>
            <a:ext cx="6858000" cy="7330202"/>
          </a:xfrm>
          <a:prstGeom prst="rect">
            <a:avLst/>
          </a:prstGeom>
        </p:spPr>
      </p:pic>
      <p:sp>
        <p:nvSpPr>
          <p:cNvPr id="10" name="Rectangle 9">
            <a:extLst>
              <a:ext uri="{FF2B5EF4-FFF2-40B4-BE49-F238E27FC236}">
                <a16:creationId xmlns="" xmlns:a16="http://schemas.microsoft.com/office/drawing/2014/main" id="{B86EAD8C-E6F5-45BA-86CF-3EED09D847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D30E3532-C0EB-4FBF-B622-F5720CD0CB98}"/>
              </a:ext>
            </a:extLst>
          </p:cNvPr>
          <p:cNvSpPr>
            <a:spLocks noGrp="1"/>
          </p:cNvSpPr>
          <p:nvPr>
            <p:ph idx="1"/>
          </p:nvPr>
        </p:nvSpPr>
        <p:spPr>
          <a:xfrm>
            <a:off x="459600" y="2110854"/>
            <a:ext cx="3880388" cy="4117880"/>
          </a:xfrm>
        </p:spPr>
        <p:txBody>
          <a:bodyPr vert="horz" lIns="91440" tIns="45720" rIns="91440" bIns="45720" rtlCol="0">
            <a:normAutofit/>
          </a:bodyPr>
          <a:lstStyle/>
          <a:p>
            <a:pPr>
              <a:lnSpc>
                <a:spcPct val="90000"/>
              </a:lnSpc>
            </a:pPr>
            <a:r>
              <a:rPr lang="ro-RO" sz="1800" dirty="0"/>
              <a:t>Poate fi folosit orice aparat care înregistrează video</a:t>
            </a:r>
            <a:r>
              <a:rPr lang="en-US" sz="1800" dirty="0"/>
              <a:t>. </a:t>
            </a:r>
          </a:p>
          <a:p>
            <a:pPr>
              <a:lnSpc>
                <a:spcPct val="90000"/>
              </a:lnSpc>
            </a:pPr>
            <a:r>
              <a:rPr lang="ro-RO" sz="1800" dirty="0"/>
              <a:t>De exemplu</a:t>
            </a:r>
            <a:r>
              <a:rPr lang="en-US" sz="1800" dirty="0"/>
              <a:t>:</a:t>
            </a:r>
          </a:p>
          <a:p>
            <a:pPr lvl="1">
              <a:lnSpc>
                <a:spcPct val="90000"/>
              </a:lnSpc>
            </a:pPr>
            <a:r>
              <a:rPr lang="ro-RO" dirty="0"/>
              <a:t>Un telefon cu cameră</a:t>
            </a:r>
            <a:endParaRPr lang="en-US" dirty="0"/>
          </a:p>
          <a:p>
            <a:pPr lvl="1">
              <a:lnSpc>
                <a:spcPct val="90000"/>
              </a:lnSpc>
            </a:pPr>
            <a:r>
              <a:rPr lang="ro-RO" dirty="0"/>
              <a:t>Un laptop cu cameră</a:t>
            </a:r>
            <a:endParaRPr lang="en-US" dirty="0"/>
          </a:p>
          <a:p>
            <a:pPr lvl="1">
              <a:lnSpc>
                <a:spcPct val="90000"/>
              </a:lnSpc>
            </a:pPr>
            <a:r>
              <a:rPr lang="en-US" dirty="0"/>
              <a:t>iPad </a:t>
            </a:r>
            <a:r>
              <a:rPr lang="ro-RO" dirty="0"/>
              <a:t>sau tabletă cu cameră</a:t>
            </a:r>
            <a:r>
              <a:rPr lang="en-US" dirty="0"/>
              <a:t> </a:t>
            </a:r>
          </a:p>
          <a:p>
            <a:pPr lvl="1">
              <a:lnSpc>
                <a:spcPct val="90000"/>
              </a:lnSpc>
            </a:pPr>
            <a:r>
              <a:rPr lang="ro-RO" dirty="0"/>
              <a:t>Cameră de filmant</a:t>
            </a:r>
            <a:endParaRPr lang="en-US" dirty="0"/>
          </a:p>
          <a:p>
            <a:pPr lvl="1">
              <a:lnSpc>
                <a:spcPct val="90000"/>
              </a:lnSpc>
            </a:pPr>
            <a:r>
              <a:rPr lang="ro-RO" dirty="0"/>
              <a:t>Noi am folosit un un</a:t>
            </a:r>
            <a:r>
              <a:rPr lang="en-US" dirty="0"/>
              <a:t> iPhone</a:t>
            </a:r>
            <a:r>
              <a:rPr lang="ro-RO" dirty="0"/>
              <a:t> pentru acest exemplu, după cum puteți vede în imagine.</a:t>
            </a:r>
            <a:endParaRPr lang="en-US" dirty="0"/>
          </a:p>
        </p:txBody>
      </p:sp>
    </p:spTree>
    <p:extLst>
      <p:ext uri="{BB962C8B-B14F-4D97-AF65-F5344CB8AC3E}">
        <p14:creationId xmlns="" xmlns:p14="http://schemas.microsoft.com/office/powerpoint/2010/main" val="3754363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827E0C-7DB6-954D-9745-A712D1CC93AB}"/>
              </a:ext>
            </a:extLst>
          </p:cNvPr>
          <p:cNvSpPr>
            <a:spLocks noGrp="1"/>
          </p:cNvSpPr>
          <p:nvPr>
            <p:ph type="title"/>
          </p:nvPr>
        </p:nvSpPr>
        <p:spPr>
          <a:xfrm>
            <a:off x="648929" y="629266"/>
            <a:ext cx="6256423" cy="1641987"/>
          </a:xfrm>
        </p:spPr>
        <p:txBody>
          <a:bodyPr>
            <a:normAutofit/>
          </a:bodyPr>
          <a:lstStyle/>
          <a:p>
            <a:r>
              <a:rPr lang="en-US" dirty="0"/>
              <a:t>Sc</a:t>
            </a:r>
            <a:r>
              <a:rPr lang="ro-RO" dirty="0" smtClean="0"/>
              <a:t>enariul scris</a:t>
            </a:r>
            <a:endParaRPr lang="en-US" dirty="0"/>
          </a:p>
        </p:txBody>
      </p:sp>
      <p:pic>
        <p:nvPicPr>
          <p:cNvPr id="7" name="Picture 6" descr="Text, letter&#10;&#10;Description automatically generated">
            <a:extLst>
              <a:ext uri="{FF2B5EF4-FFF2-40B4-BE49-F238E27FC236}">
                <a16:creationId xmlns="" xmlns:a16="http://schemas.microsoft.com/office/drawing/2014/main" id="{9A607694-C4CB-8B4F-901A-704E6E17654C}"/>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l="4893" r="756"/>
          <a:stretch/>
        </p:blipFill>
        <p:spPr>
          <a:xfrm>
            <a:off x="7138088" y="509018"/>
            <a:ext cx="3990160" cy="5638797"/>
          </a:xfrm>
          <a:prstGeom prst="rect">
            <a:avLst/>
          </a:prstGeom>
          <a:effectLst>
            <a:outerShdw blurRad="50800" dist="38100" dir="5400000" algn="t" rotWithShape="0">
              <a:prstClr val="black">
                <a:alpha val="43000"/>
              </a:prstClr>
            </a:outerShdw>
          </a:effectLst>
        </p:spPr>
      </p:pic>
      <p:sp>
        <p:nvSpPr>
          <p:cNvPr id="24" name="Rectangle 11">
            <a:extLst>
              <a:ext uri="{FF2B5EF4-FFF2-40B4-BE49-F238E27FC236}">
                <a16:creationId xmlns="" xmlns:a16="http://schemas.microsoft.com/office/drawing/2014/main" id="{73DC589F-62C7-410C-B96C-0F6243A471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3EC4DD3E-A1C9-4B40-9E54-9151864949D8}"/>
              </a:ext>
            </a:extLst>
          </p:cNvPr>
          <p:cNvSpPr>
            <a:spLocks noGrp="1"/>
          </p:cNvSpPr>
          <p:nvPr>
            <p:ph idx="1"/>
          </p:nvPr>
        </p:nvSpPr>
        <p:spPr>
          <a:xfrm>
            <a:off x="647700" y="1558636"/>
            <a:ext cx="6258737" cy="4689763"/>
          </a:xfrm>
        </p:spPr>
        <p:txBody>
          <a:bodyPr>
            <a:normAutofit/>
          </a:bodyPr>
          <a:lstStyle/>
          <a:p>
            <a:r>
              <a:rPr lang="ro-RO" dirty="0"/>
              <a:t>Poți alege să faci sau </a:t>
            </a:r>
            <a:r>
              <a:rPr lang="ro-RO" dirty="0" smtClean="0"/>
              <a:t>nu, </a:t>
            </a:r>
            <a:r>
              <a:rPr lang="ro-RO" dirty="0"/>
              <a:t>un scenariu </a:t>
            </a:r>
            <a:r>
              <a:rPr lang="ro-RO" dirty="0" smtClean="0"/>
              <a:t>scris cu </a:t>
            </a:r>
            <a:r>
              <a:rPr lang="ro-RO" dirty="0"/>
              <a:t>pașii </a:t>
            </a:r>
            <a:r>
              <a:rPr lang="ro-RO" dirty="0" smtClean="0"/>
              <a:t>ce trebuie </a:t>
            </a:r>
            <a:r>
              <a:rPr lang="ro-RO" dirty="0"/>
              <a:t>urmați pentru sarcina sau comportamentul care va fi demonstrat în </a:t>
            </a:r>
            <a:r>
              <a:rPr lang="ro-RO" dirty="0" smtClean="0"/>
              <a:t>video</a:t>
            </a:r>
            <a:r>
              <a:rPr lang="ro-RO" dirty="0" smtClean="0"/>
              <a:t>.</a:t>
            </a:r>
            <a:endParaRPr lang="en-US" dirty="0"/>
          </a:p>
          <a:p>
            <a:r>
              <a:rPr lang="ro-RO" dirty="0"/>
              <a:t>Noi am scris scenariul pe o foaie albă, dar poate fi scris oricum</a:t>
            </a:r>
            <a:r>
              <a:rPr lang="ro-RO" dirty="0" smtClean="0"/>
              <a:t>. De exemplu:</a:t>
            </a:r>
          </a:p>
          <a:p>
            <a:pPr>
              <a:buNone/>
            </a:pPr>
            <a:r>
              <a:rPr lang="ro-RO" sz="1600" dirty="0" smtClean="0"/>
              <a:t>	Pasul </a:t>
            </a:r>
            <a:r>
              <a:rPr lang="ro-RO" sz="1600" dirty="0" smtClean="0"/>
              <a:t>1. Pune hârtia pe masă, în faţa ta.</a:t>
            </a:r>
          </a:p>
          <a:p>
            <a:pPr>
              <a:buNone/>
            </a:pPr>
            <a:r>
              <a:rPr lang="ro-RO" sz="1600" dirty="0" smtClean="0"/>
              <a:t>	Pasul </a:t>
            </a:r>
            <a:r>
              <a:rPr lang="ro-RO" sz="1600" dirty="0" smtClean="0"/>
              <a:t>2. Prinde </a:t>
            </a:r>
            <a:r>
              <a:rPr lang="ro-RO" sz="1600" dirty="0" smtClean="0"/>
              <a:t>creionul cu </a:t>
            </a:r>
            <a:r>
              <a:rPr lang="ro-RO" sz="1600" dirty="0" smtClean="0"/>
              <a:t>mîna cu care </a:t>
            </a:r>
            <a:r>
              <a:rPr lang="ro-RO" sz="1600" dirty="0" smtClean="0"/>
              <a:t>scrii de </a:t>
            </a:r>
            <a:r>
              <a:rPr lang="ro-RO" sz="1600" dirty="0" smtClean="0"/>
              <a:t>obicei.</a:t>
            </a:r>
          </a:p>
          <a:p>
            <a:pPr>
              <a:buNone/>
            </a:pPr>
            <a:r>
              <a:rPr lang="ro-RO" sz="1600" dirty="0" smtClean="0"/>
              <a:t>	Paul </a:t>
            </a:r>
            <a:r>
              <a:rPr lang="ro-RO" sz="1600" dirty="0" smtClean="0"/>
              <a:t>3.  Pune mâna cealaltă pe hârtie pentru a nu se mişca.</a:t>
            </a:r>
          </a:p>
          <a:p>
            <a:pPr>
              <a:buNone/>
            </a:pPr>
            <a:r>
              <a:rPr lang="ro-RO" sz="1600" dirty="0" smtClean="0"/>
              <a:t>	Pasul </a:t>
            </a:r>
            <a:r>
              <a:rPr lang="ro-RO" sz="1600" dirty="0" smtClean="0"/>
              <a:t>4. Pune vârful </a:t>
            </a:r>
            <a:r>
              <a:rPr lang="ro-RO" sz="1600" dirty="0" smtClean="0"/>
              <a:t>creionului </a:t>
            </a:r>
            <a:r>
              <a:rPr lang="ro-RO" sz="1600" dirty="0" smtClean="0"/>
              <a:t>pe mijlocul hârtiei.</a:t>
            </a:r>
          </a:p>
          <a:p>
            <a:pPr>
              <a:buNone/>
            </a:pPr>
            <a:r>
              <a:rPr lang="ro-RO" sz="1600" dirty="0" smtClean="0"/>
              <a:t>	Pasul </a:t>
            </a:r>
            <a:r>
              <a:rPr lang="ro-RO" sz="1600" dirty="0" smtClean="0"/>
              <a:t>5. Desenează un cerc</a:t>
            </a:r>
          </a:p>
          <a:p>
            <a:endParaRPr lang="en-US" dirty="0"/>
          </a:p>
        </p:txBody>
      </p:sp>
    </p:spTree>
    <p:extLst>
      <p:ext uri="{BB962C8B-B14F-4D97-AF65-F5344CB8AC3E}">
        <p14:creationId xmlns="" xmlns:p14="http://schemas.microsoft.com/office/powerpoint/2010/main" val="2666924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2469573"/>
          </a:xfrm>
        </p:spPr>
        <p:txBody>
          <a:bodyPr/>
          <a:lstStyle/>
          <a:p>
            <a:r>
              <a:rPr lang="ro-RO" dirty="0" smtClean="0"/>
              <a:t>Exemplu de VM</a:t>
            </a:r>
            <a:endParaRPr lang="ro-RO" dirty="0"/>
          </a:p>
        </p:txBody>
      </p:sp>
      <p:sp>
        <p:nvSpPr>
          <p:cNvPr id="3" name="Subtitle 2"/>
          <p:cNvSpPr>
            <a:spLocks noGrp="1"/>
          </p:cNvSpPr>
          <p:nvPr>
            <p:ph type="subTitle" idx="1"/>
          </p:nvPr>
        </p:nvSpPr>
        <p:spPr>
          <a:xfrm>
            <a:off x="1154955" y="4777380"/>
            <a:ext cx="9620418" cy="861420"/>
          </a:xfrm>
        </p:spPr>
        <p:txBody>
          <a:bodyPr/>
          <a:lstStyle/>
          <a:p>
            <a:r>
              <a:rPr lang="ro-RO" dirty="0" smtClean="0"/>
              <a:t>Video-înregistrarea ComportamenTului: </a:t>
            </a:r>
            <a:r>
              <a:rPr lang="ro-RO" dirty="0" smtClean="0"/>
              <a:t>desenarea unui cerc</a:t>
            </a:r>
            <a:endParaRPr lang="ro-R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mtClean="0"/>
              <a:t>Copilul umăreşte VM _ cum se desenează un cerc</a:t>
            </a:r>
            <a:endParaRPr lang="ro-RO"/>
          </a:p>
        </p:txBody>
      </p:sp>
      <p:sp>
        <p:nvSpPr>
          <p:cNvPr id="3" name="Subtitle 2"/>
          <p:cNvSpPr>
            <a:spLocks noGrp="1"/>
          </p:cNvSpPr>
          <p:nvPr>
            <p:ph type="subTitle" idx="1"/>
          </p:nvPr>
        </p:nvSpPr>
        <p:spPr/>
        <p:txBody>
          <a:bodyPr/>
          <a:lstStyle/>
          <a:p>
            <a:endParaRPr lang="ro-R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dirty="0" smtClean="0"/>
              <a:t>Video – </a:t>
            </a:r>
            <a:r>
              <a:rPr lang="ro-RO" dirty="0" smtClean="0"/>
              <a:t>inregistarea </a:t>
            </a:r>
            <a:r>
              <a:rPr lang="ro-RO" dirty="0" smtClean="0"/>
              <a:t>pe care copilul o ia acasă</a:t>
            </a:r>
            <a:endParaRPr lang="ro-RO" dirty="0"/>
          </a:p>
        </p:txBody>
      </p:sp>
      <p:sp>
        <p:nvSpPr>
          <p:cNvPr id="3" name="Subtitle 2"/>
          <p:cNvSpPr>
            <a:spLocks noGrp="1"/>
          </p:cNvSpPr>
          <p:nvPr>
            <p:ph type="subTitle" idx="1"/>
          </p:nvPr>
        </p:nvSpPr>
        <p:spPr/>
        <p:txBody>
          <a:bodyPr/>
          <a:lstStyle/>
          <a:p>
            <a:endParaRPr lang="ro-RO"/>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4AE37901-4A15-4EAD-A604-0BEB72B5DC4E}"/>
              </a:ext>
            </a:extLst>
          </p:cNvPr>
          <p:cNvSpPr>
            <a:spLocks noGrp="1"/>
          </p:cNvSpPr>
          <p:nvPr>
            <p:ph type="title"/>
          </p:nvPr>
        </p:nvSpPr>
        <p:spPr>
          <a:xfrm>
            <a:off x="806195" y="804672"/>
            <a:ext cx="3521359" cy="5248656"/>
          </a:xfrm>
        </p:spPr>
        <p:txBody>
          <a:bodyPr anchor="ctr">
            <a:normAutofit/>
          </a:bodyPr>
          <a:lstStyle/>
          <a:p>
            <a:pPr algn="ctr"/>
            <a:r>
              <a:rPr lang="en-US" dirty="0" smtClean="0"/>
              <a:t>Select</a:t>
            </a:r>
            <a:r>
              <a:rPr lang="ro-RO" dirty="0" smtClean="0"/>
              <a:t>area persoanei</a:t>
            </a:r>
            <a:r>
              <a:rPr lang="en-US" dirty="0" smtClean="0"/>
              <a:t> -</a:t>
            </a:r>
            <a:r>
              <a:rPr lang="ro-RO" dirty="0" smtClean="0"/>
              <a:t> model pentru înregistrarea video </a:t>
            </a:r>
            <a:endParaRPr lang="en-US" dirty="0"/>
          </a:p>
        </p:txBody>
      </p:sp>
      <p:sp>
        <p:nvSpPr>
          <p:cNvPr id="3" name="Content Placeholder 2">
            <a:extLst>
              <a:ext uri="{FF2B5EF4-FFF2-40B4-BE49-F238E27FC236}">
                <a16:creationId xmlns="" xmlns:a16="http://schemas.microsoft.com/office/drawing/2014/main" id="{745B2B12-60AB-4958-88DD-CE84E9760EF5}"/>
              </a:ext>
            </a:extLst>
          </p:cNvPr>
          <p:cNvSpPr>
            <a:spLocks noGrp="1"/>
          </p:cNvSpPr>
          <p:nvPr>
            <p:ph idx="1"/>
          </p:nvPr>
        </p:nvSpPr>
        <p:spPr>
          <a:xfrm>
            <a:off x="4975861" y="1002100"/>
            <a:ext cx="6399930" cy="5248657"/>
          </a:xfrm>
        </p:spPr>
        <p:txBody>
          <a:bodyPr vert="horz" lIns="91440" tIns="45720" rIns="91440" bIns="45720" rtlCol="0" anchor="ctr">
            <a:normAutofit/>
          </a:bodyPr>
          <a:lstStyle/>
          <a:p>
            <a:pPr marL="0" indent="0">
              <a:buNone/>
            </a:pPr>
            <a:r>
              <a:rPr lang="ro-RO" sz="2300" dirty="0" smtClean="0">
                <a:ea typeface="+mj-lt"/>
                <a:cs typeface="+mj-lt"/>
              </a:rPr>
              <a:t>Numeroase persoane pot servi ca model</a:t>
            </a:r>
            <a:r>
              <a:rPr lang="en-US" sz="2300" dirty="0" smtClean="0">
                <a:ea typeface="+mj-lt"/>
                <a:cs typeface="+mj-lt"/>
              </a:rPr>
              <a:t>e</a:t>
            </a:r>
            <a:r>
              <a:rPr lang="ro-RO" sz="2300" dirty="0" smtClean="0">
                <a:ea typeface="+mj-lt"/>
                <a:cs typeface="+mj-lt"/>
              </a:rPr>
              <a:t> în acest video</a:t>
            </a:r>
            <a:endParaRPr lang="en-US" sz="2300" dirty="0"/>
          </a:p>
          <a:p>
            <a:r>
              <a:rPr lang="ro-RO" sz="2300" dirty="0" smtClean="0">
                <a:ea typeface="+mj-lt"/>
                <a:cs typeface="+mj-lt"/>
              </a:rPr>
              <a:t>Cadre didactice / profesori</a:t>
            </a:r>
            <a:endParaRPr lang="en-US" sz="2300" dirty="0">
              <a:ea typeface="+mj-lt"/>
              <a:cs typeface="+mj-lt"/>
            </a:endParaRPr>
          </a:p>
          <a:p>
            <a:r>
              <a:rPr lang="ro-RO" sz="2300" dirty="0" smtClean="0">
                <a:ea typeface="+mj-lt"/>
                <a:cs typeface="+mj-lt"/>
              </a:rPr>
              <a:t>Colegi / prieteni</a:t>
            </a:r>
          </a:p>
          <a:p>
            <a:r>
              <a:rPr lang="ro-RO" sz="2300" dirty="0" smtClean="0">
                <a:ea typeface="+mj-lt"/>
                <a:cs typeface="+mj-lt"/>
              </a:rPr>
              <a:t>Fraţi / surori </a:t>
            </a:r>
            <a:endParaRPr lang="en-US" sz="2300" dirty="0">
              <a:ea typeface="+mj-lt"/>
              <a:cs typeface="+mj-lt"/>
            </a:endParaRPr>
          </a:p>
          <a:p>
            <a:r>
              <a:rPr lang="ro-RO" sz="2300" dirty="0" smtClean="0">
                <a:ea typeface="+mj-lt"/>
                <a:cs typeface="+mj-lt"/>
              </a:rPr>
              <a:t>Alţi adulţi</a:t>
            </a:r>
            <a:endParaRPr lang="en-US" sz="2300" dirty="0">
              <a:ea typeface="+mj-lt"/>
              <a:cs typeface="+mj-lt"/>
            </a:endParaRPr>
          </a:p>
          <a:p>
            <a:r>
              <a:rPr lang="ro-RO" sz="2300" dirty="0" smtClean="0">
                <a:ea typeface="+mj-lt"/>
                <a:cs typeface="+mj-lt"/>
              </a:rPr>
              <a:t>Copilul în persoană, dacă se abordează auto-modelare.</a:t>
            </a:r>
          </a:p>
          <a:p>
            <a:pPr>
              <a:buNone/>
            </a:pPr>
            <a:endParaRPr lang="en-US" sz="2300" dirty="0">
              <a:ea typeface="+mj-lt"/>
              <a:cs typeface="+mj-lt"/>
            </a:endParaRPr>
          </a:p>
          <a:p>
            <a:pPr>
              <a:buNone/>
            </a:pPr>
            <a:r>
              <a:rPr lang="ro-RO" sz="2300" dirty="0" smtClean="0">
                <a:ea typeface="+mj-lt"/>
                <a:cs typeface="+mj-lt"/>
              </a:rPr>
              <a:t>Dacă se optează pentru un coleg/ prieten, atunci acesta să fie de aceeaşi vârstă.</a:t>
            </a:r>
            <a:r>
              <a:rPr lang="en-US" sz="2300" dirty="0">
                <a:ea typeface="+mj-lt"/>
                <a:cs typeface="+mj-lt"/>
              </a:rPr>
              <a:t> </a:t>
            </a:r>
          </a:p>
          <a:p>
            <a:pPr marL="0" indent="0">
              <a:buClr>
                <a:srgbClr val="8AD0D6"/>
              </a:buClr>
              <a:buNone/>
            </a:pPr>
            <a:endParaRPr lang="en-US" sz="2300" dirty="0"/>
          </a:p>
        </p:txBody>
      </p:sp>
    </p:spTree>
    <p:extLst>
      <p:ext uri="{BB962C8B-B14F-4D97-AF65-F5344CB8AC3E}">
        <p14:creationId xmlns="" xmlns:p14="http://schemas.microsoft.com/office/powerpoint/2010/main" val="171864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3E3F3-AEDA-4319-9F4D-38783E4749E0}"/>
              </a:ext>
            </a:extLst>
          </p:cNvPr>
          <p:cNvSpPr>
            <a:spLocks noGrp="1"/>
          </p:cNvSpPr>
          <p:nvPr>
            <p:ph type="title"/>
          </p:nvPr>
        </p:nvSpPr>
        <p:spPr>
          <a:xfrm>
            <a:off x="646111" y="452718"/>
            <a:ext cx="10409816" cy="1400530"/>
          </a:xfrm>
        </p:spPr>
        <p:txBody>
          <a:bodyPr/>
          <a:lstStyle/>
          <a:p>
            <a:r>
              <a:rPr lang="ro-RO" dirty="0"/>
              <a:t>Obiectivele </a:t>
            </a:r>
            <a:r>
              <a:rPr lang="ro-RO" dirty="0" smtClean="0"/>
              <a:t>prezentării de astăzi, </a:t>
            </a:r>
            <a:r>
              <a:rPr lang="ro-RO" sz="3600" dirty="0" smtClean="0"/>
              <a:t>10.11.2020</a:t>
            </a:r>
            <a:endParaRPr lang="en-US" sz="3600" dirty="0"/>
          </a:p>
        </p:txBody>
      </p:sp>
      <p:sp>
        <p:nvSpPr>
          <p:cNvPr id="3" name="Content Placeholder 2">
            <a:extLst>
              <a:ext uri="{FF2B5EF4-FFF2-40B4-BE49-F238E27FC236}">
                <a16:creationId xmlns="" xmlns:a16="http://schemas.microsoft.com/office/drawing/2014/main" id="{86C3152B-1759-4E69-AA04-A11C924F4F1A}"/>
              </a:ext>
            </a:extLst>
          </p:cNvPr>
          <p:cNvSpPr>
            <a:spLocks noGrp="1"/>
          </p:cNvSpPr>
          <p:nvPr>
            <p:ph idx="1"/>
          </p:nvPr>
        </p:nvSpPr>
        <p:spPr>
          <a:xfrm>
            <a:off x="1103312" y="2618509"/>
            <a:ext cx="8946541" cy="2930236"/>
          </a:xfrm>
        </p:spPr>
        <p:txBody>
          <a:bodyPr vert="horz" lIns="91440" tIns="45720" rIns="91440" bIns="45720" rtlCol="0" anchor="t">
            <a:normAutofit/>
          </a:bodyPr>
          <a:lstStyle/>
          <a:p>
            <a:pPr>
              <a:spcBef>
                <a:spcPct val="20000"/>
              </a:spcBef>
            </a:pPr>
            <a:r>
              <a:rPr lang="ro-RO" dirty="0">
                <a:latin typeface="Century Gothic"/>
                <a:cs typeface="Times New Roman"/>
              </a:rPr>
              <a:t>Descrierea </a:t>
            </a:r>
            <a:r>
              <a:rPr lang="ro-RO" dirty="0" smtClean="0">
                <a:latin typeface="Century Gothic"/>
                <a:cs typeface="Times New Roman"/>
              </a:rPr>
              <a:t>scopul</a:t>
            </a:r>
            <a:r>
              <a:rPr lang="en-US" dirty="0" err="1" smtClean="0">
                <a:latin typeface="Century Gothic"/>
                <a:cs typeface="Times New Roman"/>
              </a:rPr>
              <a:t>ui</a:t>
            </a:r>
            <a:r>
              <a:rPr lang="ro-RO" dirty="0" smtClean="0">
                <a:latin typeface="Century Gothic"/>
                <a:cs typeface="Times New Roman"/>
              </a:rPr>
              <a:t> </a:t>
            </a:r>
            <a:r>
              <a:rPr lang="en-US" dirty="0">
                <a:latin typeface="Century Gothic"/>
                <a:cs typeface="Times New Roman"/>
              </a:rPr>
              <a:t>video </a:t>
            </a:r>
            <a:r>
              <a:rPr lang="en-US" dirty="0" smtClean="0">
                <a:latin typeface="Century Gothic"/>
                <a:cs typeface="Times New Roman"/>
              </a:rPr>
              <a:t>modeling</a:t>
            </a:r>
            <a:r>
              <a:rPr lang="ro-RO" dirty="0" smtClean="0">
                <a:latin typeface="Century Gothic"/>
                <a:cs typeface="Times New Roman"/>
              </a:rPr>
              <a:t>-ului</a:t>
            </a:r>
          </a:p>
          <a:p>
            <a:pPr>
              <a:spcBef>
                <a:spcPct val="20000"/>
              </a:spcBef>
              <a:buNone/>
            </a:pPr>
            <a:endParaRPr lang="en-US" dirty="0">
              <a:latin typeface="Century Gothic"/>
              <a:cs typeface="Times New Roman"/>
            </a:endParaRPr>
          </a:p>
          <a:p>
            <a:pPr>
              <a:spcBef>
                <a:spcPct val="20000"/>
              </a:spcBef>
            </a:pPr>
            <a:r>
              <a:rPr lang="ro-RO" dirty="0">
                <a:latin typeface="Century Gothic"/>
                <a:cs typeface="Times New Roman"/>
              </a:rPr>
              <a:t>Selectarea clienților potriviți pentru </a:t>
            </a:r>
            <a:r>
              <a:rPr lang="en-US" dirty="0">
                <a:latin typeface="Century Gothic"/>
                <a:cs typeface="Times New Roman"/>
              </a:rPr>
              <a:t>video modeling </a:t>
            </a:r>
            <a:endParaRPr lang="ro-RO" dirty="0" smtClean="0">
              <a:latin typeface="Century Gothic"/>
              <a:cs typeface="Times New Roman"/>
            </a:endParaRPr>
          </a:p>
          <a:p>
            <a:pPr>
              <a:spcBef>
                <a:spcPct val="20000"/>
              </a:spcBef>
              <a:buNone/>
            </a:pPr>
            <a:endParaRPr lang="en-US" dirty="0">
              <a:latin typeface="Century Gothic"/>
              <a:cs typeface="Times New Roman"/>
            </a:endParaRPr>
          </a:p>
          <a:p>
            <a:pPr>
              <a:spcBef>
                <a:spcPct val="20000"/>
              </a:spcBef>
            </a:pPr>
            <a:r>
              <a:rPr lang="ro-RO" dirty="0" smtClean="0">
                <a:latin typeface="Century Gothic"/>
                <a:cs typeface="Times New Roman"/>
              </a:rPr>
              <a:t>Folosirea</a:t>
            </a:r>
            <a:r>
              <a:rPr lang="en-US" dirty="0" smtClean="0">
                <a:latin typeface="Century Gothic"/>
                <a:cs typeface="Times New Roman"/>
              </a:rPr>
              <a:t> </a:t>
            </a:r>
            <a:r>
              <a:rPr lang="en-US" dirty="0">
                <a:latin typeface="Century Gothic"/>
                <a:cs typeface="Times New Roman"/>
              </a:rPr>
              <a:t>video-modeling </a:t>
            </a:r>
            <a:r>
              <a:rPr lang="ro-RO" dirty="0">
                <a:latin typeface="Century Gothic"/>
                <a:cs typeface="Times New Roman"/>
              </a:rPr>
              <a:t>cu clienți care au tulburări de </a:t>
            </a:r>
            <a:r>
              <a:rPr lang="ro-RO" dirty="0" smtClean="0">
                <a:latin typeface="Century Gothic"/>
                <a:cs typeface="Times New Roman"/>
              </a:rPr>
              <a:t>dez</a:t>
            </a:r>
            <a:r>
              <a:rPr lang="en-US" dirty="0" smtClean="0">
                <a:latin typeface="Century Gothic"/>
                <a:cs typeface="Times New Roman"/>
              </a:rPr>
              <a:t>v</a:t>
            </a:r>
            <a:r>
              <a:rPr lang="ro-RO" dirty="0" smtClean="0">
                <a:latin typeface="Century Gothic"/>
                <a:cs typeface="Times New Roman"/>
              </a:rPr>
              <a:t>oltare neurologică.</a:t>
            </a:r>
            <a:endParaRPr lang="en-US" dirty="0">
              <a:latin typeface="Century Gothic"/>
            </a:endParaRPr>
          </a:p>
        </p:txBody>
      </p:sp>
    </p:spTree>
    <p:extLst>
      <p:ext uri="{BB962C8B-B14F-4D97-AF65-F5344CB8AC3E}">
        <p14:creationId xmlns="" xmlns:p14="http://schemas.microsoft.com/office/powerpoint/2010/main" val="2868288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F57E48-DDAD-4CF7-9064-ADF79EF4F947}"/>
              </a:ext>
            </a:extLst>
          </p:cNvPr>
          <p:cNvSpPr>
            <a:spLocks noGrp="1"/>
          </p:cNvSpPr>
          <p:nvPr>
            <p:ph type="title"/>
          </p:nvPr>
        </p:nvSpPr>
        <p:spPr>
          <a:xfrm>
            <a:off x="646111" y="452718"/>
            <a:ext cx="9734407" cy="1400530"/>
          </a:xfrm>
        </p:spPr>
        <p:txBody>
          <a:bodyPr/>
          <a:lstStyle/>
          <a:p>
            <a:r>
              <a:rPr lang="ro-RO" dirty="0" smtClean="0"/>
              <a:t>Întrebări i</a:t>
            </a:r>
            <a:r>
              <a:rPr lang="en-US" dirty="0" err="1" smtClean="0"/>
              <a:t>mportant</a:t>
            </a:r>
            <a:r>
              <a:rPr lang="ro-RO" dirty="0" smtClean="0"/>
              <a:t>e</a:t>
            </a:r>
            <a:r>
              <a:rPr lang="en-US" dirty="0" smtClean="0"/>
              <a:t> </a:t>
            </a:r>
            <a:r>
              <a:rPr lang="ro-RO" dirty="0" smtClean="0"/>
              <a:t>de </a:t>
            </a:r>
            <a:r>
              <a:rPr lang="ro-RO" dirty="0" smtClean="0"/>
              <a:t>luat în considerare</a:t>
            </a:r>
            <a:r>
              <a:rPr lang="en-US" dirty="0" smtClean="0"/>
              <a:t>:</a:t>
            </a:r>
            <a:endParaRPr lang="en-US" dirty="0"/>
          </a:p>
        </p:txBody>
      </p:sp>
      <p:sp>
        <p:nvSpPr>
          <p:cNvPr id="3" name="Content Placeholder 2">
            <a:extLst>
              <a:ext uri="{FF2B5EF4-FFF2-40B4-BE49-F238E27FC236}">
                <a16:creationId xmlns="" xmlns:a16="http://schemas.microsoft.com/office/drawing/2014/main" id="{725B10D9-E43F-44A7-B8F8-1E79B27A07AB}"/>
              </a:ext>
            </a:extLst>
          </p:cNvPr>
          <p:cNvSpPr>
            <a:spLocks noGrp="1"/>
          </p:cNvSpPr>
          <p:nvPr>
            <p:ph idx="1"/>
          </p:nvPr>
        </p:nvSpPr>
        <p:spPr>
          <a:xfrm>
            <a:off x="509155" y="2052918"/>
            <a:ext cx="10983190" cy="4195481"/>
          </a:xfrm>
        </p:spPr>
        <p:txBody>
          <a:bodyPr vert="horz" lIns="91440" tIns="45720" rIns="91440" bIns="45720" rtlCol="0" anchor="t">
            <a:normAutofit fontScale="77500" lnSpcReduction="20000"/>
          </a:bodyPr>
          <a:lstStyle/>
          <a:p>
            <a:pPr marL="800100" algn="just">
              <a:lnSpc>
                <a:spcPct val="90000"/>
              </a:lnSpc>
            </a:pPr>
            <a:r>
              <a:rPr lang="ro-RO" sz="2500" dirty="0" smtClean="0">
                <a:ea typeface="+mj-lt"/>
                <a:cs typeface="+mj-lt"/>
              </a:rPr>
              <a:t>Care tip de abordare a V</a:t>
            </a:r>
            <a:r>
              <a:rPr lang="en-US" sz="2500" dirty="0" smtClean="0">
                <a:ea typeface="+mj-lt"/>
                <a:cs typeface="+mj-lt"/>
              </a:rPr>
              <a:t>M </a:t>
            </a:r>
            <a:r>
              <a:rPr lang="ro-RO" sz="2500" dirty="0" smtClean="0">
                <a:ea typeface="+mj-lt"/>
                <a:cs typeface="+mj-lt"/>
              </a:rPr>
              <a:t>se potriveşte cel mai bine </a:t>
            </a:r>
            <a:r>
              <a:rPr lang="en-US" sz="2500" dirty="0" smtClean="0">
                <a:ea typeface="+mj-lt"/>
                <a:cs typeface="+mj-lt"/>
              </a:rPr>
              <a:t>client</a:t>
            </a:r>
            <a:r>
              <a:rPr lang="ro-RO" sz="2500" dirty="0" smtClean="0">
                <a:ea typeface="+mj-lt"/>
                <a:cs typeface="+mj-lt"/>
              </a:rPr>
              <a:t>ului</a:t>
            </a:r>
            <a:r>
              <a:rPr lang="en-US" sz="2500" dirty="0" smtClean="0">
                <a:ea typeface="+mj-lt"/>
                <a:cs typeface="+mj-lt"/>
              </a:rPr>
              <a:t>?</a:t>
            </a:r>
            <a:endParaRPr lang="ro-RO" sz="2500" dirty="0" smtClean="0">
              <a:ea typeface="+mj-lt"/>
              <a:cs typeface="+mj-lt"/>
            </a:endParaRPr>
          </a:p>
          <a:p>
            <a:pPr marL="800100">
              <a:lnSpc>
                <a:spcPct val="90000"/>
              </a:lnSpc>
              <a:buNone/>
            </a:pPr>
            <a:endParaRPr lang="en-US" sz="2500" dirty="0"/>
          </a:p>
          <a:p>
            <a:pPr marL="800100" algn="just">
              <a:lnSpc>
                <a:spcPct val="90000"/>
              </a:lnSpc>
            </a:pPr>
            <a:r>
              <a:rPr lang="ro-RO" sz="2500" dirty="0" smtClean="0">
                <a:ea typeface="+mj-lt"/>
                <a:cs typeface="+mj-lt"/>
              </a:rPr>
              <a:t>În cazul auto</a:t>
            </a:r>
            <a:r>
              <a:rPr lang="en-US" sz="2500" dirty="0" smtClean="0">
                <a:ea typeface="+mj-lt"/>
                <a:cs typeface="+mj-lt"/>
              </a:rPr>
              <a:t>-model</a:t>
            </a:r>
            <a:r>
              <a:rPr lang="ro-RO" sz="2500" dirty="0" smtClean="0">
                <a:ea typeface="+mj-lt"/>
                <a:cs typeface="+mj-lt"/>
              </a:rPr>
              <a:t>ării</a:t>
            </a:r>
            <a:r>
              <a:rPr lang="en-US" sz="2500" dirty="0" smtClean="0">
                <a:ea typeface="+mj-lt"/>
                <a:cs typeface="+mj-lt"/>
              </a:rPr>
              <a:t>, </a:t>
            </a:r>
            <a:r>
              <a:rPr lang="ro-RO" sz="2500" dirty="0" smtClean="0">
                <a:ea typeface="+mj-lt"/>
                <a:cs typeface="+mj-lt"/>
              </a:rPr>
              <a:t>cum veţi instrui / învăţa copilul să se lase înregistrat vi</a:t>
            </a:r>
            <a:r>
              <a:rPr lang="en-US" sz="2500" dirty="0" err="1" smtClean="0">
                <a:ea typeface="+mj-lt"/>
                <a:cs typeface="+mj-lt"/>
              </a:rPr>
              <a:t>deo</a:t>
            </a:r>
            <a:r>
              <a:rPr lang="en-US" sz="2500" dirty="0" smtClean="0">
                <a:ea typeface="+mj-lt"/>
                <a:cs typeface="+mj-lt"/>
              </a:rPr>
              <a:t>?</a:t>
            </a:r>
            <a:r>
              <a:rPr lang="en-US" sz="2500" dirty="0">
                <a:ea typeface="+mj-lt"/>
                <a:cs typeface="+mj-lt"/>
              </a:rPr>
              <a:t> </a:t>
            </a:r>
          </a:p>
          <a:p>
            <a:pPr marL="1200150" lvl="1" algn="just">
              <a:lnSpc>
                <a:spcPct val="90000"/>
              </a:lnSpc>
            </a:pPr>
            <a:r>
              <a:rPr lang="ro-RO" sz="2300" dirty="0" smtClean="0">
                <a:ea typeface="+mj-lt"/>
                <a:cs typeface="+mj-lt"/>
              </a:rPr>
              <a:t>Învăţându-l  </a:t>
            </a:r>
            <a:r>
              <a:rPr lang="ro-RO" sz="2300" dirty="0" smtClean="0">
                <a:ea typeface="+mj-lt"/>
                <a:cs typeface="+mj-lt"/>
              </a:rPr>
              <a:t>cum se realizează </a:t>
            </a:r>
            <a:r>
              <a:rPr lang="ro-RO" sz="2300" dirty="0" smtClean="0">
                <a:ea typeface="+mj-lt"/>
                <a:cs typeface="+mj-lt"/>
              </a:rPr>
              <a:t>înregistrarea </a:t>
            </a:r>
            <a:r>
              <a:rPr lang="ro-RO" sz="2300" dirty="0" smtClean="0">
                <a:ea typeface="+mj-lt"/>
                <a:cs typeface="+mj-lt"/>
              </a:rPr>
              <a:t>video</a:t>
            </a:r>
            <a:r>
              <a:rPr lang="en-US" sz="2300" dirty="0" smtClean="0">
                <a:ea typeface="+mj-lt"/>
                <a:cs typeface="+mj-lt"/>
              </a:rPr>
              <a:t>?</a:t>
            </a:r>
            <a:endParaRPr lang="en-US" sz="2300" dirty="0">
              <a:ea typeface="+mj-lt"/>
              <a:cs typeface="+mj-lt"/>
            </a:endParaRPr>
          </a:p>
          <a:p>
            <a:pPr marL="1200150" lvl="1" algn="just">
              <a:lnSpc>
                <a:spcPct val="90000"/>
              </a:lnSpc>
            </a:pPr>
            <a:r>
              <a:rPr lang="ro-RO" sz="2300" dirty="0" smtClean="0">
                <a:ea typeface="+mj-lt"/>
                <a:cs typeface="+mj-lt"/>
              </a:rPr>
              <a:t>Învăţându-l, pas cu pas, cum să înregistreze comportamentul dorit</a:t>
            </a:r>
            <a:r>
              <a:rPr lang="en-US" sz="2300" dirty="0" smtClean="0">
                <a:ea typeface="+mj-lt"/>
                <a:cs typeface="+mj-lt"/>
              </a:rPr>
              <a:t>?</a:t>
            </a:r>
            <a:r>
              <a:rPr lang="ro-RO" sz="2300" dirty="0" smtClean="0">
                <a:ea typeface="+mj-lt"/>
                <a:cs typeface="+mj-lt"/>
              </a:rPr>
              <a:t> </a:t>
            </a:r>
            <a:endParaRPr lang="ro-RO" sz="2300" dirty="0" smtClean="0">
              <a:ea typeface="+mj-lt"/>
              <a:cs typeface="+mj-lt"/>
            </a:endParaRPr>
          </a:p>
          <a:p>
            <a:pPr marL="1200150" lvl="1" algn="just">
              <a:lnSpc>
                <a:spcPct val="90000"/>
              </a:lnSpc>
              <a:buNone/>
            </a:pPr>
            <a:endParaRPr lang="en-US" sz="2300" dirty="0">
              <a:ea typeface="+mj-lt"/>
              <a:cs typeface="+mj-lt"/>
            </a:endParaRPr>
          </a:p>
          <a:p>
            <a:pPr marL="800100" algn="just">
              <a:lnSpc>
                <a:spcPct val="90000"/>
              </a:lnSpc>
            </a:pPr>
            <a:r>
              <a:rPr lang="ro-RO" sz="2500" dirty="0" smtClean="0">
                <a:ea typeface="+mj-lt"/>
                <a:cs typeface="+mj-lt"/>
              </a:rPr>
              <a:t>Cum veţi pregăti sarcina</a:t>
            </a:r>
            <a:r>
              <a:rPr lang="en-US" sz="2500" dirty="0" smtClean="0">
                <a:ea typeface="+mj-lt"/>
                <a:cs typeface="+mj-lt"/>
              </a:rPr>
              <a:t>?</a:t>
            </a:r>
            <a:endParaRPr lang="en-US" sz="2500" dirty="0">
              <a:ea typeface="+mj-lt"/>
              <a:cs typeface="+mj-lt"/>
            </a:endParaRPr>
          </a:p>
          <a:p>
            <a:pPr marL="1200150" lvl="1" algn="just">
              <a:lnSpc>
                <a:spcPct val="90000"/>
              </a:lnSpc>
            </a:pPr>
            <a:r>
              <a:rPr lang="ro-RO" sz="2300" dirty="0" smtClean="0">
                <a:ea typeface="+mj-lt"/>
                <a:cs typeface="+mj-lt"/>
              </a:rPr>
              <a:t>Vor fi toate pregătite şi puse la dispoziţia copilului</a:t>
            </a:r>
            <a:r>
              <a:rPr lang="en-US" sz="2300" dirty="0" smtClean="0">
                <a:ea typeface="+mj-lt"/>
                <a:cs typeface="+mj-lt"/>
              </a:rPr>
              <a:t>?</a:t>
            </a:r>
            <a:endParaRPr lang="en-US" sz="2300" dirty="0">
              <a:ea typeface="+mj-lt"/>
              <a:cs typeface="+mj-lt"/>
            </a:endParaRPr>
          </a:p>
          <a:p>
            <a:pPr marL="1200150" lvl="1" algn="just">
              <a:lnSpc>
                <a:spcPct val="90000"/>
              </a:lnSpc>
            </a:pPr>
            <a:r>
              <a:rPr lang="ro-RO" sz="2300" dirty="0" smtClean="0">
                <a:ea typeface="+mj-lt"/>
                <a:cs typeface="+mj-lt"/>
              </a:rPr>
              <a:t>Veţi e</a:t>
            </a:r>
            <a:r>
              <a:rPr lang="en-US" sz="2300" dirty="0" err="1" smtClean="0">
                <a:ea typeface="+mj-lt"/>
                <a:cs typeface="+mj-lt"/>
              </a:rPr>
              <a:t>duca</a:t>
            </a:r>
            <a:r>
              <a:rPr lang="ro-RO" sz="2300" dirty="0" smtClean="0">
                <a:ea typeface="+mj-lt"/>
                <a:cs typeface="+mj-lt"/>
              </a:rPr>
              <a:t>/instrui </a:t>
            </a:r>
            <a:r>
              <a:rPr lang="en-US" sz="2300" dirty="0" smtClean="0">
                <a:ea typeface="+mj-lt"/>
                <a:cs typeface="+mj-lt"/>
              </a:rPr>
              <a:t>client</a:t>
            </a:r>
            <a:r>
              <a:rPr lang="ro-RO" sz="2300" dirty="0" smtClean="0">
                <a:ea typeface="+mj-lt"/>
                <a:cs typeface="+mj-lt"/>
              </a:rPr>
              <a:t>ului în realizarea sarcinii, după care îl încurajaţi să vină cu întrebări, pentru a fi siguri că a </a:t>
            </a:r>
            <a:r>
              <a:rPr lang="ro-RO" sz="2300" dirty="0" smtClean="0">
                <a:ea typeface="+mj-lt"/>
                <a:cs typeface="+mj-lt"/>
              </a:rPr>
              <a:t>înţeles</a:t>
            </a:r>
            <a:r>
              <a:rPr lang="ro-RO" sz="2300" dirty="0" smtClean="0">
                <a:ea typeface="+mj-lt"/>
                <a:cs typeface="+mj-lt"/>
              </a:rPr>
              <a:t>?</a:t>
            </a:r>
            <a:endParaRPr lang="ro-RO" sz="2300" dirty="0" smtClean="0">
              <a:ea typeface="+mj-lt"/>
              <a:cs typeface="+mj-lt"/>
            </a:endParaRPr>
          </a:p>
          <a:p>
            <a:pPr marL="1200150" lvl="1" algn="just">
              <a:lnSpc>
                <a:spcPct val="90000"/>
              </a:lnSpc>
              <a:buNone/>
            </a:pPr>
            <a:endParaRPr lang="en-US" sz="2300" dirty="0">
              <a:ea typeface="+mj-lt"/>
              <a:cs typeface="+mj-lt"/>
            </a:endParaRPr>
          </a:p>
          <a:p>
            <a:pPr marL="800100" algn="just">
              <a:lnSpc>
                <a:spcPct val="90000"/>
              </a:lnSpc>
            </a:pPr>
            <a:r>
              <a:rPr lang="ro-RO" sz="2500" dirty="0" smtClean="0">
                <a:ea typeface="+mj-lt"/>
                <a:cs typeface="+mj-lt"/>
              </a:rPr>
              <a:t>Un scenariu scris ar putea asigura succesul înregistrării</a:t>
            </a:r>
            <a:r>
              <a:rPr lang="en-US" sz="2500" dirty="0" smtClean="0">
                <a:ea typeface="+mj-lt"/>
                <a:cs typeface="+mj-lt"/>
              </a:rPr>
              <a:t>?</a:t>
            </a:r>
            <a:endParaRPr lang="en-US" sz="2500" dirty="0"/>
          </a:p>
          <a:p>
            <a:pPr>
              <a:spcBef>
                <a:spcPts val="0"/>
              </a:spcBef>
            </a:pPr>
            <a:endParaRPr lang="en-US" sz="2500" dirty="0">
              <a:ea typeface="+mj-lt"/>
              <a:cs typeface="+mj-lt"/>
            </a:endParaRPr>
          </a:p>
          <a:p>
            <a:pPr>
              <a:buNone/>
            </a:pPr>
            <a:endParaRPr lang="en-US" sz="2500" dirty="0"/>
          </a:p>
        </p:txBody>
      </p:sp>
    </p:spTree>
    <p:extLst>
      <p:ext uri="{BB962C8B-B14F-4D97-AF65-F5344CB8AC3E}">
        <p14:creationId xmlns="" xmlns:p14="http://schemas.microsoft.com/office/powerpoint/2010/main" val="2731889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947C62AE-42E2-49ED-81AD-8B6F63DBF14F}"/>
              </a:ext>
            </a:extLst>
          </p:cNvPr>
          <p:cNvSpPr>
            <a:spLocks noGrp="1"/>
          </p:cNvSpPr>
          <p:nvPr>
            <p:ph type="title"/>
          </p:nvPr>
        </p:nvSpPr>
        <p:spPr>
          <a:xfrm>
            <a:off x="806195" y="804672"/>
            <a:ext cx="3521359" cy="5248656"/>
          </a:xfrm>
        </p:spPr>
        <p:txBody>
          <a:bodyPr anchor="ctr">
            <a:normAutofit/>
          </a:bodyPr>
          <a:lstStyle/>
          <a:p>
            <a:pPr algn="ctr"/>
            <a:r>
              <a:rPr lang="ro-RO" dirty="0" smtClean="0">
                <a:ea typeface="+mj-lt"/>
                <a:cs typeface="+mj-lt"/>
              </a:rPr>
              <a:t>Pregătirea mediului </a:t>
            </a:r>
            <a:endParaRPr lang="en-US" dirty="0"/>
          </a:p>
        </p:txBody>
      </p:sp>
      <p:sp>
        <p:nvSpPr>
          <p:cNvPr id="3" name="Content Placeholder 2">
            <a:extLst>
              <a:ext uri="{FF2B5EF4-FFF2-40B4-BE49-F238E27FC236}">
                <a16:creationId xmlns="" xmlns:a16="http://schemas.microsoft.com/office/drawing/2014/main" id="{79559671-2539-4AB5-8D1F-E78786AC6DA5}"/>
              </a:ext>
            </a:extLst>
          </p:cNvPr>
          <p:cNvSpPr>
            <a:spLocks noGrp="1"/>
          </p:cNvSpPr>
          <p:nvPr>
            <p:ph idx="1"/>
          </p:nvPr>
        </p:nvSpPr>
        <p:spPr>
          <a:xfrm>
            <a:off x="4975861" y="804671"/>
            <a:ext cx="6399930" cy="5248657"/>
          </a:xfrm>
        </p:spPr>
        <p:txBody>
          <a:bodyPr vert="horz" lIns="91440" tIns="45720" rIns="91440" bIns="45720" rtlCol="0" anchor="ctr">
            <a:normAutofit/>
          </a:bodyPr>
          <a:lstStyle/>
          <a:p>
            <a:pPr marL="0" indent="0"/>
            <a:r>
              <a:rPr lang="ro-RO" sz="2300" dirty="0" smtClean="0">
                <a:ea typeface="+mj-lt"/>
                <a:cs typeface="+mj-lt"/>
              </a:rPr>
              <a:t> Montarea </a:t>
            </a:r>
            <a:r>
              <a:rPr lang="ro-RO" sz="2300" dirty="0" smtClean="0">
                <a:ea typeface="+mj-lt"/>
                <a:cs typeface="+mj-lt"/>
              </a:rPr>
              <a:t>dispozitivului de înregistrare </a:t>
            </a:r>
            <a:endParaRPr lang="en-US" dirty="0">
              <a:ea typeface="+mj-lt"/>
              <a:cs typeface="+mj-lt"/>
            </a:endParaRPr>
          </a:p>
          <a:p>
            <a:r>
              <a:rPr lang="ro-RO" sz="2300" dirty="0" smtClean="0">
                <a:ea typeface="+mj-lt"/>
                <a:cs typeface="+mj-lt"/>
              </a:rPr>
              <a:t>Pregătirea camerei / spaţiului</a:t>
            </a:r>
          </a:p>
          <a:p>
            <a:r>
              <a:rPr lang="en-US" sz="2300" dirty="0" err="1" smtClean="0">
                <a:ea typeface="+mj-lt"/>
                <a:cs typeface="+mj-lt"/>
              </a:rPr>
              <a:t>Organiz</a:t>
            </a:r>
            <a:r>
              <a:rPr lang="ro-RO" sz="2300" dirty="0" smtClean="0">
                <a:ea typeface="+mj-lt"/>
                <a:cs typeface="+mj-lt"/>
              </a:rPr>
              <a:t>area obiectelor</a:t>
            </a:r>
            <a:r>
              <a:rPr lang="en-US" sz="2300" dirty="0" smtClean="0">
                <a:ea typeface="+mj-lt"/>
                <a:cs typeface="+mj-lt"/>
              </a:rPr>
              <a:t> (</a:t>
            </a:r>
            <a:r>
              <a:rPr lang="ro-RO" sz="2300" dirty="0" smtClean="0">
                <a:ea typeface="+mj-lt"/>
                <a:cs typeface="+mj-lt"/>
              </a:rPr>
              <a:t>jucării, prompteri vizuali</a:t>
            </a:r>
            <a:r>
              <a:rPr lang="en-US" sz="2300" dirty="0" smtClean="0">
                <a:ea typeface="+mj-lt"/>
                <a:cs typeface="+mj-lt"/>
              </a:rPr>
              <a:t>, </a:t>
            </a:r>
            <a:r>
              <a:rPr lang="ro-RO" sz="2300" dirty="0" smtClean="0">
                <a:ea typeface="+mj-lt"/>
                <a:cs typeface="+mj-lt"/>
              </a:rPr>
              <a:t>obiecte </a:t>
            </a:r>
            <a:r>
              <a:rPr lang="ro-RO" sz="2300" dirty="0" smtClean="0">
                <a:ea typeface="+mj-lt"/>
                <a:cs typeface="+mj-lt"/>
              </a:rPr>
              <a:t>necesare realizării sarcinii</a:t>
            </a:r>
            <a:r>
              <a:rPr lang="en-US" sz="2300" dirty="0" smtClean="0">
                <a:ea typeface="+mj-lt"/>
                <a:cs typeface="+mj-lt"/>
              </a:rPr>
              <a:t>)</a:t>
            </a:r>
            <a:endParaRPr lang="en-US" dirty="0">
              <a:ea typeface="+mj-lt"/>
              <a:cs typeface="+mj-lt"/>
            </a:endParaRPr>
          </a:p>
          <a:p>
            <a:r>
              <a:rPr lang="ro-RO" sz="2300" dirty="0" smtClean="0">
                <a:ea typeface="+mj-lt"/>
                <a:cs typeface="+mj-lt"/>
              </a:rPr>
              <a:t>Reducerea la minimum posibil a </a:t>
            </a:r>
            <a:r>
              <a:rPr lang="en-US" sz="2300" dirty="0" err="1" smtClean="0">
                <a:ea typeface="+mj-lt"/>
                <a:cs typeface="+mj-lt"/>
              </a:rPr>
              <a:t>distracti</a:t>
            </a:r>
            <a:r>
              <a:rPr lang="ro-RO" sz="2300" dirty="0" smtClean="0">
                <a:ea typeface="+mj-lt"/>
                <a:cs typeface="+mj-lt"/>
              </a:rPr>
              <a:t>orilor</a:t>
            </a:r>
            <a:endParaRPr lang="en-US" dirty="0">
              <a:ea typeface="+mj-lt"/>
              <a:cs typeface="+mj-lt"/>
            </a:endParaRPr>
          </a:p>
          <a:p>
            <a:r>
              <a:rPr lang="ro-RO" sz="2300" dirty="0" smtClean="0">
                <a:ea typeface="+mj-lt"/>
                <a:cs typeface="+mj-lt"/>
              </a:rPr>
              <a:t>Folosirea celui mai natural cadru pentru comportamentul respectiv.</a:t>
            </a:r>
            <a:endParaRPr lang="en-US" dirty="0">
              <a:ea typeface="+mj-lt"/>
              <a:cs typeface="+mj-lt"/>
            </a:endParaRPr>
          </a:p>
          <a:p>
            <a:endParaRPr lang="en-US" sz="2300" dirty="0">
              <a:latin typeface="Century Gothic"/>
            </a:endParaRPr>
          </a:p>
        </p:txBody>
      </p:sp>
    </p:spTree>
    <p:extLst>
      <p:ext uri="{BB962C8B-B14F-4D97-AF65-F5344CB8AC3E}">
        <p14:creationId xmlns="" xmlns:p14="http://schemas.microsoft.com/office/powerpoint/2010/main" val="4157660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37" name="Picture 36">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39" name="Oval 38">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 xmlns:a14="http://schemas.microsoft.com/office/drawing/2010/main" val="0"/>
              </a:ext>
            </a:extLst>
          </a:blip>
          <a:srcRect b="23320"/>
          <a:stretch/>
        </p:blipFill>
        <p:spPr>
          <a:xfrm>
            <a:off x="8609012" y="6096000"/>
            <a:ext cx="993734" cy="762000"/>
          </a:xfrm>
          <a:prstGeom prst="rect">
            <a:avLst/>
          </a:prstGeom>
        </p:spPr>
      </p:pic>
      <p:sp>
        <p:nvSpPr>
          <p:cNvPr id="45" name="Rectangle 44">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2D71F987-3F0F-E541-A8CD-8B93F53B7F20}"/>
              </a:ext>
            </a:extLst>
          </p:cNvPr>
          <p:cNvSpPr>
            <a:spLocks noGrp="1"/>
          </p:cNvSpPr>
          <p:nvPr>
            <p:ph type="title"/>
          </p:nvPr>
        </p:nvSpPr>
        <p:spPr>
          <a:xfrm>
            <a:off x="647701" y="1454964"/>
            <a:ext cx="6255561" cy="3308840"/>
          </a:xfrm>
        </p:spPr>
        <p:txBody>
          <a:bodyPr vert="horz" lIns="91440" tIns="45720" rIns="91440" bIns="45720" rtlCol="0" anchor="b">
            <a:normAutofit/>
          </a:bodyPr>
          <a:lstStyle/>
          <a:p>
            <a:pPr>
              <a:lnSpc>
                <a:spcPct val="90000"/>
              </a:lnSpc>
            </a:pPr>
            <a:r>
              <a:rPr lang="ro-RO" sz="6100" dirty="0" smtClean="0"/>
              <a:t>Mediul folosit pentru exemplul nostru</a:t>
            </a:r>
            <a:endParaRPr lang="en-US" sz="6100" dirty="0"/>
          </a:p>
        </p:txBody>
      </p:sp>
      <p:pic>
        <p:nvPicPr>
          <p:cNvPr id="5" name="Picture 4" descr="A picture containing indoor, wall, floor, room&#10;&#10;Description automatically generated">
            <a:extLst>
              <a:ext uri="{FF2B5EF4-FFF2-40B4-BE49-F238E27FC236}">
                <a16:creationId xmlns="" xmlns:a16="http://schemas.microsoft.com/office/drawing/2014/main" id="{3A8AE725-C94D-EE4F-A211-FF22C53178F3}"/>
              </a:ext>
            </a:extLst>
          </p:cNvPr>
          <p:cNvPicPr>
            <a:picLocks noChangeAspect="1"/>
          </p:cNvPicPr>
          <p:nvPr/>
        </p:nvPicPr>
        <p:blipFill rotWithShape="1">
          <a:blip r:embed="rId7" cstate="print">
            <a:extLst>
              <a:ext uri="{28A0092B-C50C-407E-A947-70E740481C1C}">
                <a14:useLocalDpi xmlns="" xmlns:a14="http://schemas.microsoft.com/office/drawing/2010/main" val="0"/>
              </a:ext>
            </a:extLst>
          </a:blip>
          <a:srcRect l="9892"/>
          <a:stretch/>
        </p:blipFill>
        <p:spPr>
          <a:xfrm>
            <a:off x="7557315" y="10"/>
            <a:ext cx="4634685" cy="6857990"/>
          </a:xfrm>
          <a:prstGeom prst="rect">
            <a:avLst/>
          </a:prstGeom>
        </p:spPr>
      </p:pic>
      <p:sp>
        <p:nvSpPr>
          <p:cNvPr id="67" name="Rectangle 46">
            <a:extLst>
              <a:ext uri="{FF2B5EF4-FFF2-40B4-BE49-F238E27FC236}">
                <a16:creationId xmlns="" xmlns:a16="http://schemas.microsoft.com/office/drawing/2014/main" id="{BF4F34ED-23D3-4C73-AF4E-111F84D7EC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3701236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ECE72B40-E1AD-46BD-90B2-6F230E8A45C2}"/>
              </a:ext>
            </a:extLst>
          </p:cNvPr>
          <p:cNvSpPr>
            <a:spLocks noGrp="1"/>
          </p:cNvSpPr>
          <p:nvPr>
            <p:ph type="title"/>
          </p:nvPr>
        </p:nvSpPr>
        <p:spPr>
          <a:xfrm>
            <a:off x="806195" y="804672"/>
            <a:ext cx="3521359" cy="5248656"/>
          </a:xfrm>
        </p:spPr>
        <p:txBody>
          <a:bodyPr anchor="ctr">
            <a:normAutofit/>
          </a:bodyPr>
          <a:lstStyle/>
          <a:p>
            <a:pPr algn="ctr"/>
            <a:r>
              <a:rPr lang="ro-RO" dirty="0" smtClean="0"/>
              <a:t>Limbajul şi viteza </a:t>
            </a:r>
            <a:r>
              <a:rPr lang="en-US" dirty="0" smtClean="0"/>
              <a:t>de</a:t>
            </a:r>
            <a:r>
              <a:rPr lang="ro-RO" dirty="0" smtClean="0"/>
              <a:t> exprimare  </a:t>
            </a:r>
            <a:endParaRPr lang="en-US" dirty="0"/>
          </a:p>
        </p:txBody>
      </p:sp>
      <p:sp>
        <p:nvSpPr>
          <p:cNvPr id="3" name="Content Placeholder 2">
            <a:extLst>
              <a:ext uri="{FF2B5EF4-FFF2-40B4-BE49-F238E27FC236}">
                <a16:creationId xmlns="" xmlns:a16="http://schemas.microsoft.com/office/drawing/2014/main" id="{06E9428E-C201-445B-B63A-0CAE168BE8BD}"/>
              </a:ext>
            </a:extLst>
          </p:cNvPr>
          <p:cNvSpPr>
            <a:spLocks noGrp="1"/>
          </p:cNvSpPr>
          <p:nvPr>
            <p:ph idx="1"/>
          </p:nvPr>
        </p:nvSpPr>
        <p:spPr>
          <a:xfrm>
            <a:off x="4975861" y="804671"/>
            <a:ext cx="6399930" cy="5248657"/>
          </a:xfrm>
        </p:spPr>
        <p:txBody>
          <a:bodyPr vert="horz" lIns="91440" tIns="45720" rIns="91440" bIns="45720" rtlCol="0" anchor="ctr">
            <a:normAutofit/>
          </a:bodyPr>
          <a:lstStyle/>
          <a:p>
            <a:pPr marL="0" indent="0">
              <a:buClr>
                <a:srgbClr val="8AD0D6"/>
              </a:buClr>
              <a:buNone/>
            </a:pPr>
            <a:endParaRPr lang="en-US" sz="2600" dirty="0"/>
          </a:p>
          <a:p>
            <a:r>
              <a:rPr lang="ro-RO" sz="2600" dirty="0" smtClean="0">
                <a:ea typeface="+mj-lt"/>
                <a:cs typeface="+mj-lt"/>
              </a:rPr>
              <a:t>Menţineţi un limbaj clar, concis şi </a:t>
            </a:r>
            <a:r>
              <a:rPr lang="en-US" sz="2600" dirty="0" smtClean="0">
                <a:ea typeface="+mj-lt"/>
                <a:cs typeface="+mj-lt"/>
              </a:rPr>
              <a:t>de </a:t>
            </a:r>
            <a:r>
              <a:rPr lang="ro-RO" sz="2600" dirty="0" smtClean="0">
                <a:ea typeface="+mj-lt"/>
                <a:cs typeface="+mj-lt"/>
              </a:rPr>
              <a:t> bază: </a:t>
            </a:r>
            <a:r>
              <a:rPr lang="en-US" sz="2600" dirty="0" smtClean="0">
                <a:ea typeface="+mj-lt"/>
                <a:cs typeface="+mj-lt"/>
              </a:rPr>
              <a:t>“</a:t>
            </a:r>
            <a:r>
              <a:rPr lang="ro-RO" sz="2600" dirty="0" smtClean="0">
                <a:ea typeface="+mj-lt"/>
                <a:cs typeface="+mj-lt"/>
              </a:rPr>
              <a:t>Acum, eu</a:t>
            </a:r>
            <a:r>
              <a:rPr lang="en-US" sz="2600" dirty="0" smtClean="0">
                <a:ea typeface="+mj-lt"/>
                <a:cs typeface="+mj-lt"/>
              </a:rPr>
              <a:t>“</a:t>
            </a:r>
            <a:r>
              <a:rPr lang="ro-RO" sz="2600" dirty="0" smtClean="0">
                <a:ea typeface="+mj-lt"/>
                <a:cs typeface="+mj-lt"/>
              </a:rPr>
              <a:t>, Acum, tu</a:t>
            </a:r>
            <a:r>
              <a:rPr lang="en-US" sz="2600" dirty="0" smtClean="0">
                <a:ea typeface="+mj-lt"/>
                <a:cs typeface="+mj-lt"/>
              </a:rPr>
              <a:t>", “</a:t>
            </a:r>
            <a:r>
              <a:rPr lang="ro-RO" sz="2600" dirty="0" smtClean="0">
                <a:ea typeface="+mj-lt"/>
                <a:cs typeface="+mj-lt"/>
              </a:rPr>
              <a:t>Curăţă</a:t>
            </a:r>
            <a:r>
              <a:rPr lang="en-US" sz="2600" dirty="0" smtClean="0">
                <a:ea typeface="+mj-lt"/>
                <a:cs typeface="+mj-lt"/>
              </a:rPr>
              <a:t>, “</a:t>
            </a:r>
            <a:r>
              <a:rPr lang="ro-RO" sz="2600" dirty="0" smtClean="0">
                <a:ea typeface="+mj-lt"/>
                <a:cs typeface="+mj-lt"/>
              </a:rPr>
              <a:t>Ridică ...</a:t>
            </a:r>
            <a:r>
              <a:rPr lang="en-US" sz="2600" dirty="0" smtClean="0">
                <a:ea typeface="+mj-lt"/>
                <a:cs typeface="+mj-lt"/>
              </a:rPr>
              <a:t>”.</a:t>
            </a:r>
            <a:endParaRPr lang="ro-RO" sz="2600" dirty="0" smtClean="0">
              <a:ea typeface="+mj-lt"/>
              <a:cs typeface="+mj-lt"/>
            </a:endParaRPr>
          </a:p>
          <a:p>
            <a:pPr>
              <a:buNone/>
            </a:pPr>
            <a:endParaRPr lang="en-US" sz="2300" dirty="0">
              <a:ea typeface="+mj-lt"/>
              <a:cs typeface="+mj-lt"/>
            </a:endParaRPr>
          </a:p>
          <a:p>
            <a:r>
              <a:rPr lang="ro-RO" sz="2600" dirty="0" smtClean="0">
                <a:ea typeface="+mj-lt"/>
                <a:cs typeface="+mj-lt"/>
              </a:rPr>
              <a:t>Copiii cu abilităţi lingvistice limitate pot beneficia de un scenariu scris din doar 2 – 3 cuvinte într-o propoziţie şi nu fraze elaborate.</a:t>
            </a:r>
            <a:r>
              <a:rPr lang="en-US" sz="2600" dirty="0">
                <a:ea typeface="+mj-lt"/>
                <a:cs typeface="+mj-lt"/>
              </a:rPr>
              <a:t> </a:t>
            </a:r>
            <a:br>
              <a:rPr lang="en-US" sz="2600" dirty="0">
                <a:ea typeface="+mj-lt"/>
                <a:cs typeface="+mj-lt"/>
              </a:rPr>
            </a:br>
            <a:endParaRPr lang="en-US" sz="2300" dirty="0"/>
          </a:p>
          <a:p>
            <a:endParaRPr lang="en-US" sz="2300" dirty="0"/>
          </a:p>
          <a:p>
            <a:pPr>
              <a:buClr>
                <a:srgbClr val="8AD0D6"/>
              </a:buClr>
            </a:pPr>
            <a:endParaRPr lang="en-US" dirty="0"/>
          </a:p>
        </p:txBody>
      </p:sp>
    </p:spTree>
    <p:extLst>
      <p:ext uri="{BB962C8B-B14F-4D97-AF65-F5344CB8AC3E}">
        <p14:creationId xmlns="" xmlns:p14="http://schemas.microsoft.com/office/powerpoint/2010/main" val="424055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383C4C-4AC0-496E-BEBB-26433208D3EE}"/>
              </a:ext>
            </a:extLst>
          </p:cNvPr>
          <p:cNvSpPr>
            <a:spLocks noGrp="1"/>
          </p:cNvSpPr>
          <p:nvPr>
            <p:ph type="title"/>
          </p:nvPr>
        </p:nvSpPr>
        <p:spPr>
          <a:xfrm>
            <a:off x="646111" y="452718"/>
            <a:ext cx="9404723" cy="1400530"/>
          </a:xfrm>
        </p:spPr>
        <p:txBody>
          <a:bodyPr>
            <a:normAutofit/>
          </a:bodyPr>
          <a:lstStyle/>
          <a:p>
            <a:r>
              <a:rPr lang="ro-RO" dirty="0" smtClean="0"/>
              <a:t>Durata înregistrării v</a:t>
            </a:r>
            <a:r>
              <a:rPr lang="en-US" dirty="0" err="1" smtClean="0"/>
              <a:t>ideo</a:t>
            </a:r>
            <a:r>
              <a:rPr lang="en-US" dirty="0"/>
              <a:t> </a:t>
            </a:r>
          </a:p>
        </p:txBody>
      </p:sp>
      <p:graphicFrame>
        <p:nvGraphicFramePr>
          <p:cNvPr id="11" name="Content Placeholder 2">
            <a:extLst>
              <a:ext uri="{FF2B5EF4-FFF2-40B4-BE49-F238E27FC236}">
                <a16:creationId xmlns="" xmlns:a16="http://schemas.microsoft.com/office/drawing/2014/main" id="{AB109173-C9CC-424E-99C1-39AF7785C59F}"/>
              </a:ext>
            </a:extLst>
          </p:cNvPr>
          <p:cNvGraphicFramePr>
            <a:graphicFrameLocks noGrp="1"/>
          </p:cNvGraphicFramePr>
          <p:nvPr>
            <p:ph idx="1"/>
            <p:extLst>
              <p:ext uri="{D42A27DB-BD31-4B8C-83A1-F6EECF244321}">
                <p14:modId xmlns="" xmlns:p14="http://schemas.microsoft.com/office/powerpoint/2010/main" val="1819129291"/>
              </p:ext>
            </p:extLst>
          </p:nvPr>
        </p:nvGraphicFramePr>
        <p:xfrm>
          <a:off x="646111" y="1647890"/>
          <a:ext cx="10453899" cy="4636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86886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32BFA3-6365-4ED1-B9E2-2DBC8646250C}"/>
              </a:ext>
            </a:extLst>
          </p:cNvPr>
          <p:cNvSpPr>
            <a:spLocks noGrp="1"/>
          </p:cNvSpPr>
          <p:nvPr>
            <p:ph type="title"/>
          </p:nvPr>
        </p:nvSpPr>
        <p:spPr>
          <a:xfrm>
            <a:off x="646111" y="452718"/>
            <a:ext cx="9404723" cy="1400530"/>
          </a:xfrm>
        </p:spPr>
        <p:txBody>
          <a:bodyPr>
            <a:normAutofit/>
          </a:bodyPr>
          <a:lstStyle/>
          <a:p>
            <a:r>
              <a:rPr lang="en-US" dirty="0" smtClean="0"/>
              <a:t>U</a:t>
            </a:r>
            <a:r>
              <a:rPr lang="ro-RO" dirty="0" smtClean="0"/>
              <a:t>tilizarea scenariului scris </a:t>
            </a:r>
            <a:r>
              <a:rPr lang="en-US" dirty="0"/>
              <a:t> </a:t>
            </a:r>
          </a:p>
        </p:txBody>
      </p:sp>
      <p:graphicFrame>
        <p:nvGraphicFramePr>
          <p:cNvPr id="5" name="Content Placeholder 2">
            <a:extLst>
              <a:ext uri="{FF2B5EF4-FFF2-40B4-BE49-F238E27FC236}">
                <a16:creationId xmlns="" xmlns:a16="http://schemas.microsoft.com/office/drawing/2014/main" id="{03B10155-E2C8-4439-BC9E-CB4086791F0C}"/>
              </a:ext>
            </a:extLst>
          </p:cNvPr>
          <p:cNvGraphicFramePr>
            <a:graphicFrameLocks noGrp="1"/>
          </p:cNvGraphicFramePr>
          <p:nvPr>
            <p:ph idx="1"/>
            <p:extLst>
              <p:ext uri="{D42A27DB-BD31-4B8C-83A1-F6EECF244321}">
                <p14:modId xmlns="" xmlns:p14="http://schemas.microsoft.com/office/powerpoint/2010/main" val="971897789"/>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85523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E1BA223D-1579-4B29-A797-B1FA621E68DC}"/>
              </a:ext>
            </a:extLst>
          </p:cNvPr>
          <p:cNvSpPr>
            <a:spLocks noGrp="1"/>
          </p:cNvSpPr>
          <p:nvPr>
            <p:ph type="title"/>
          </p:nvPr>
        </p:nvSpPr>
        <p:spPr>
          <a:xfrm>
            <a:off x="806195" y="804672"/>
            <a:ext cx="3521359" cy="5248656"/>
          </a:xfrm>
        </p:spPr>
        <p:txBody>
          <a:bodyPr anchor="ctr">
            <a:normAutofit/>
          </a:bodyPr>
          <a:lstStyle/>
          <a:p>
            <a:pPr algn="ctr"/>
            <a:r>
              <a:rPr lang="en-US" sz="3300" dirty="0" smtClean="0"/>
              <a:t>Edit</a:t>
            </a:r>
            <a:r>
              <a:rPr lang="ro-RO" sz="3300" dirty="0" smtClean="0"/>
              <a:t>area v</a:t>
            </a:r>
            <a:r>
              <a:rPr lang="en-US" sz="3300" dirty="0" err="1" smtClean="0"/>
              <a:t>ideo</a:t>
            </a:r>
            <a:r>
              <a:rPr lang="ro-RO" sz="3300" dirty="0" smtClean="0"/>
              <a:t>-clipului</a:t>
            </a:r>
            <a:r>
              <a:rPr lang="en-US" sz="3300" dirty="0"/>
              <a:t> </a:t>
            </a:r>
          </a:p>
        </p:txBody>
      </p:sp>
      <p:sp>
        <p:nvSpPr>
          <p:cNvPr id="3" name="Content Placeholder 2">
            <a:extLst>
              <a:ext uri="{FF2B5EF4-FFF2-40B4-BE49-F238E27FC236}">
                <a16:creationId xmlns="" xmlns:a16="http://schemas.microsoft.com/office/drawing/2014/main" id="{BD90BEC5-20EA-4AA9-A730-F010ADEDD20A}"/>
              </a:ext>
            </a:extLst>
          </p:cNvPr>
          <p:cNvSpPr>
            <a:spLocks noGrp="1"/>
          </p:cNvSpPr>
          <p:nvPr>
            <p:ph idx="1"/>
          </p:nvPr>
        </p:nvSpPr>
        <p:spPr>
          <a:xfrm>
            <a:off x="4975861" y="804671"/>
            <a:ext cx="6399930" cy="5248657"/>
          </a:xfrm>
        </p:spPr>
        <p:txBody>
          <a:bodyPr vert="horz" lIns="91440" tIns="45720" rIns="91440" bIns="45720" rtlCol="0" anchor="ctr">
            <a:normAutofit/>
          </a:bodyPr>
          <a:lstStyle/>
          <a:p>
            <a:r>
              <a:rPr lang="ro-RO" dirty="0" smtClean="0">
                <a:ea typeface="+mj-lt"/>
                <a:cs typeface="+mj-lt"/>
              </a:rPr>
              <a:t>Se îndepărtează orice eroare. </a:t>
            </a:r>
            <a:r>
              <a:rPr lang="en-US" dirty="0" smtClean="0">
                <a:ea typeface="+mj-lt"/>
                <a:cs typeface="+mj-lt"/>
              </a:rPr>
              <a:t>Video</a:t>
            </a:r>
            <a:r>
              <a:rPr lang="ro-RO" dirty="0" smtClean="0">
                <a:ea typeface="+mj-lt"/>
                <a:cs typeface="+mj-lt"/>
              </a:rPr>
              <a:t>-ul trebuie să fie de înaltă calitate şi să reflecte cu precizie etapele “analizei sarcinilor”.</a:t>
            </a:r>
            <a:endParaRPr lang="en-US" dirty="0"/>
          </a:p>
          <a:p>
            <a:r>
              <a:rPr lang="ro-RO" dirty="0" smtClean="0">
                <a:ea typeface="+mj-lt"/>
                <a:cs typeface="+mj-lt"/>
              </a:rPr>
              <a:t>Dacă editarea pare dificilă, cere ajutor din partea unei persoane competente sau caută un tutorial </a:t>
            </a:r>
            <a:r>
              <a:rPr lang="en-US" dirty="0" smtClean="0">
                <a:ea typeface="+mj-lt"/>
                <a:cs typeface="+mj-lt"/>
              </a:rPr>
              <a:t>online </a:t>
            </a:r>
            <a:r>
              <a:rPr lang="ro-RO" dirty="0" smtClean="0">
                <a:ea typeface="+mj-lt"/>
                <a:cs typeface="+mj-lt"/>
              </a:rPr>
              <a:t>(</a:t>
            </a:r>
            <a:r>
              <a:rPr lang="en-US" dirty="0" smtClean="0">
                <a:ea typeface="+mj-lt"/>
                <a:cs typeface="+mj-lt"/>
              </a:rPr>
              <a:t>YouTube</a:t>
            </a:r>
            <a:r>
              <a:rPr lang="ro-RO" dirty="0" smtClean="0">
                <a:ea typeface="+mj-lt"/>
                <a:cs typeface="+mj-lt"/>
              </a:rPr>
              <a:t>)</a:t>
            </a:r>
            <a:endParaRPr lang="en-US" dirty="0">
              <a:ea typeface="+mj-lt"/>
              <a:cs typeface="+mj-lt"/>
            </a:endParaRPr>
          </a:p>
          <a:p>
            <a:r>
              <a:rPr lang="ro-RO" dirty="0" smtClean="0"/>
              <a:t>Se pot adăuga subtitrări, titluri sau voci artistice pentru a crește probabilitatea succesului</a:t>
            </a:r>
            <a:r>
              <a:rPr lang="en-US" dirty="0">
                <a:ea typeface="+mj-lt"/>
                <a:cs typeface="+mj-lt"/>
              </a:rPr>
              <a:t> </a:t>
            </a:r>
            <a:r>
              <a:rPr lang="ro-RO" dirty="0" smtClean="0">
                <a:ea typeface="+mj-lt"/>
                <a:cs typeface="+mj-lt"/>
              </a:rPr>
              <a:t>.</a:t>
            </a:r>
          </a:p>
        </p:txBody>
      </p:sp>
    </p:spTree>
    <p:extLst>
      <p:ext uri="{BB962C8B-B14F-4D97-AF65-F5344CB8AC3E}">
        <p14:creationId xmlns="" xmlns:p14="http://schemas.microsoft.com/office/powerpoint/2010/main" val="4133004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36ECB156-A3DA-403A-8348-B312B8E6D0D0}"/>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ro-RO" dirty="0" smtClean="0"/>
              <a:t>Să facem un “</a:t>
            </a:r>
            <a:r>
              <a:rPr lang="en-US" dirty="0" smtClean="0"/>
              <a:t>Video Model</a:t>
            </a:r>
            <a:r>
              <a:rPr lang="ro-RO" dirty="0" smtClean="0"/>
              <a:t>”!</a:t>
            </a:r>
            <a:endParaRPr lang="en-US" dirty="0"/>
          </a:p>
        </p:txBody>
      </p:sp>
      <p:sp>
        <p:nvSpPr>
          <p:cNvPr id="4" name="TextBox 3">
            <a:extLst>
              <a:ext uri="{FF2B5EF4-FFF2-40B4-BE49-F238E27FC236}">
                <a16:creationId xmlns="" xmlns:a16="http://schemas.microsoft.com/office/drawing/2014/main" id="{35B1C12E-3536-4A74-9D9B-E43755DEE5D7}"/>
              </a:ext>
            </a:extLst>
          </p:cNvPr>
          <p:cNvSpPr txBox="1"/>
          <p:nvPr/>
        </p:nvSpPr>
        <p:spPr>
          <a:xfrm>
            <a:off x="4975861" y="804671"/>
            <a:ext cx="6399930" cy="524865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pPr>
            <a:endParaRPr lang="en-US" dirty="0">
              <a:latin typeface="+mj-lt"/>
              <a:ea typeface="+mj-ea"/>
              <a:cs typeface="+mj-cs"/>
            </a:endParaRPr>
          </a:p>
          <a:p>
            <a:pPr defTabSz="457200">
              <a:spcBef>
                <a:spcPts val="1000"/>
              </a:spcBef>
              <a:buClr>
                <a:schemeClr val="accent1"/>
              </a:buClr>
              <a:buSzPct val="80000"/>
            </a:pPr>
            <a:endParaRPr lang="en-US" dirty="0">
              <a:latin typeface="+mj-lt"/>
              <a:ea typeface="+mj-ea"/>
              <a:cs typeface="+mj-cs"/>
            </a:endParaRPr>
          </a:p>
          <a:p>
            <a:pPr defTabSz="457200">
              <a:spcBef>
                <a:spcPts val="1000"/>
              </a:spcBef>
              <a:buClr>
                <a:schemeClr val="accent1"/>
              </a:buClr>
              <a:buSzPct val="80000"/>
              <a:buFont typeface="Wingdings 3" charset="2"/>
              <a:buChar char=""/>
            </a:pPr>
            <a:r>
              <a:rPr lang="ro-RO" dirty="0" smtClean="0">
                <a:latin typeface="+mj-lt"/>
                <a:ea typeface="+mj-ea"/>
                <a:cs typeface="+mj-cs"/>
              </a:rPr>
              <a:t> Haideţi să practicăm realizarea VM</a:t>
            </a:r>
            <a:r>
              <a:rPr lang="en-US" dirty="0" smtClean="0">
                <a:latin typeface="+mj-lt"/>
                <a:ea typeface="+mj-ea"/>
                <a:cs typeface="+mj-cs"/>
              </a:rPr>
              <a:t>!</a:t>
            </a:r>
            <a:endParaRPr lang="en-US" dirty="0">
              <a:latin typeface="+mj-lt"/>
              <a:ea typeface="+mj-ea"/>
              <a:cs typeface="+mj-cs"/>
            </a:endParaRPr>
          </a:p>
          <a:p>
            <a:pPr lvl="1" defTabSz="457200">
              <a:spcBef>
                <a:spcPts val="1000"/>
              </a:spcBef>
              <a:buClr>
                <a:schemeClr val="accent1"/>
              </a:buClr>
              <a:buSzPct val="80000"/>
              <a:buFont typeface="Wingdings 3" charset="2"/>
              <a:buChar char=""/>
            </a:pPr>
            <a:r>
              <a:rPr lang="ro-RO" dirty="0" smtClean="0">
                <a:latin typeface="+mj-lt"/>
                <a:ea typeface="+mj-ea"/>
                <a:cs typeface="+mj-cs"/>
              </a:rPr>
              <a:t> Folosind camera, înregistraţi un scurt video despre cum învăţaţi pe altcineva o simplă sarcină precum: înşiretarea, încheierea /descheierea </a:t>
            </a:r>
            <a:r>
              <a:rPr lang="ro-RO" dirty="0" smtClean="0">
                <a:latin typeface="+mj-lt"/>
                <a:ea typeface="+mj-ea"/>
                <a:cs typeface="+mj-cs"/>
              </a:rPr>
              <a:t>nasturilor</a:t>
            </a:r>
            <a:r>
              <a:rPr lang="ro-RO" dirty="0" smtClean="0">
                <a:latin typeface="+mj-lt"/>
                <a:ea typeface="+mj-ea"/>
                <a:cs typeface="+mj-cs"/>
              </a:rPr>
              <a:t>, tragerea fermoarului la haină, introducerea cămăşii în pantaloni sau o scurtă conversaţie cu un prieten ....  </a:t>
            </a:r>
            <a:endParaRPr lang="en-US" dirty="0">
              <a:latin typeface="+mj-lt"/>
              <a:ea typeface="+mj-ea"/>
              <a:cs typeface="+mj-cs"/>
            </a:endParaRPr>
          </a:p>
        </p:txBody>
      </p:sp>
    </p:spTree>
    <p:extLst>
      <p:ext uri="{BB962C8B-B14F-4D97-AF65-F5344CB8AC3E}">
        <p14:creationId xmlns="" xmlns:p14="http://schemas.microsoft.com/office/powerpoint/2010/main" val="322624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847094-3821-48F6-91EB-0ABA6002BCEE}"/>
              </a:ext>
            </a:extLst>
          </p:cNvPr>
          <p:cNvSpPr>
            <a:spLocks noGrp="1"/>
          </p:cNvSpPr>
          <p:nvPr>
            <p:ph type="title"/>
          </p:nvPr>
        </p:nvSpPr>
        <p:spPr/>
        <p:txBody>
          <a:bodyPr/>
          <a:lstStyle/>
          <a:p>
            <a:r>
              <a:rPr lang="ro-RO" dirty="0" smtClean="0"/>
              <a:t>Folosirea </a:t>
            </a:r>
            <a:r>
              <a:rPr lang="en-US" dirty="0" smtClean="0"/>
              <a:t>VM</a:t>
            </a:r>
            <a:endParaRPr lang="en-US" dirty="0"/>
          </a:p>
        </p:txBody>
      </p:sp>
      <p:sp>
        <p:nvSpPr>
          <p:cNvPr id="3" name="Content Placeholder 2">
            <a:extLst>
              <a:ext uri="{FF2B5EF4-FFF2-40B4-BE49-F238E27FC236}">
                <a16:creationId xmlns="" xmlns:a16="http://schemas.microsoft.com/office/drawing/2014/main" id="{AE2DA4FD-60D0-4594-8D84-7F55C4BF5CC1}"/>
              </a:ext>
            </a:extLst>
          </p:cNvPr>
          <p:cNvSpPr>
            <a:spLocks noGrp="1"/>
          </p:cNvSpPr>
          <p:nvPr>
            <p:ph idx="1"/>
          </p:nvPr>
        </p:nvSpPr>
        <p:spPr/>
        <p:txBody>
          <a:bodyPr vert="horz" lIns="91440" tIns="45720" rIns="91440" bIns="45720" rtlCol="0" anchor="t">
            <a:normAutofit fontScale="85000" lnSpcReduction="10000"/>
          </a:bodyPr>
          <a:lstStyle/>
          <a:p>
            <a:r>
              <a:rPr lang="ro-RO" sz="2800" dirty="0" smtClean="0"/>
              <a:t>Frecvența vizionării trebuie să fie de 2-3 ori pe sesiune</a:t>
            </a:r>
            <a:endParaRPr lang="en-US" dirty="0"/>
          </a:p>
          <a:p>
            <a:r>
              <a:rPr lang="ro-RO" sz="2800" dirty="0" smtClean="0"/>
              <a:t>Identificați momentul zilei în care copilul să vizioneze înregistrarea </a:t>
            </a:r>
            <a:endParaRPr lang="en-US" sz="2500" dirty="0">
              <a:ea typeface="+mj-lt"/>
              <a:cs typeface="+mj-lt"/>
            </a:endParaRPr>
          </a:p>
          <a:p>
            <a:r>
              <a:rPr lang="ro-RO" sz="2800" dirty="0" smtClean="0"/>
              <a:t>Oferiți întăriri pozitive</a:t>
            </a:r>
            <a:endParaRPr lang="en-US" sz="2500" dirty="0">
              <a:ea typeface="+mj-lt"/>
              <a:cs typeface="+mj-lt"/>
            </a:endParaRPr>
          </a:p>
          <a:p>
            <a:r>
              <a:rPr lang="en-US" sz="2500" dirty="0" err="1" smtClean="0">
                <a:ea typeface="+mj-lt"/>
                <a:cs typeface="+mj-lt"/>
              </a:rPr>
              <a:t>Monito</a:t>
            </a:r>
            <a:r>
              <a:rPr lang="ro-RO" sz="2500" dirty="0" smtClean="0">
                <a:ea typeface="+mj-lt"/>
                <a:cs typeface="+mj-lt"/>
              </a:rPr>
              <a:t>rizaţi</a:t>
            </a:r>
            <a:endParaRPr lang="en-US" sz="2500" dirty="0">
              <a:ea typeface="+mj-lt"/>
              <a:cs typeface="+mj-lt"/>
            </a:endParaRPr>
          </a:p>
          <a:p>
            <a:r>
              <a:rPr lang="ro-RO" sz="2500" dirty="0" smtClean="0">
                <a:ea typeface="+mj-lt"/>
                <a:cs typeface="+mj-lt"/>
              </a:rPr>
              <a:t>Încurajaţi </a:t>
            </a:r>
            <a:endParaRPr lang="en-US" sz="2500" dirty="0"/>
          </a:p>
          <a:p>
            <a:r>
              <a:rPr lang="ro-RO" sz="2800" dirty="0" smtClean="0"/>
              <a:t>Dacă copilul este irascibil sau are dificultăți în a menţine poziţia şezând, atunci trebuie să efectuați “analiza activității”, pentru a determina ce anume îl deranjează pe copil sau, puteţi prezenta VM în clipuri mai scurte.</a:t>
            </a:r>
            <a:endParaRPr lang="en-US" sz="2500" dirty="0">
              <a:ea typeface="+mj-lt"/>
              <a:cs typeface="+mj-lt"/>
            </a:endParaRPr>
          </a:p>
          <a:p>
            <a:endParaRPr lang="en-US" sz="2500" dirty="0"/>
          </a:p>
          <a:p>
            <a:endParaRPr lang="en-US" sz="2500" dirty="0"/>
          </a:p>
        </p:txBody>
      </p:sp>
    </p:spTree>
    <p:extLst>
      <p:ext uri="{BB962C8B-B14F-4D97-AF65-F5344CB8AC3E}">
        <p14:creationId xmlns="" xmlns:p14="http://schemas.microsoft.com/office/powerpoint/2010/main" val="395378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1D7F7F4B-4EDD-4E5B-B3B9-E23D5F488D6D}"/>
              </a:ext>
            </a:extLst>
          </p:cNvPr>
          <p:cNvSpPr>
            <a:spLocks noGrp="1"/>
          </p:cNvSpPr>
          <p:nvPr>
            <p:ph type="title"/>
          </p:nvPr>
        </p:nvSpPr>
        <p:spPr>
          <a:xfrm>
            <a:off x="806195" y="804672"/>
            <a:ext cx="3521359" cy="5248656"/>
          </a:xfrm>
        </p:spPr>
        <p:txBody>
          <a:bodyPr anchor="ctr">
            <a:normAutofit/>
          </a:bodyPr>
          <a:lstStyle/>
          <a:p>
            <a:pPr algn="ctr"/>
            <a:r>
              <a:rPr lang="ro-RO" dirty="0" smtClean="0"/>
              <a:t>După ce utilizăm </a:t>
            </a:r>
            <a:r>
              <a:rPr lang="en-US" dirty="0" smtClean="0"/>
              <a:t>VM</a:t>
            </a:r>
            <a:r>
              <a:rPr lang="en-US" dirty="0"/>
              <a:t> </a:t>
            </a:r>
          </a:p>
        </p:txBody>
      </p:sp>
      <p:sp>
        <p:nvSpPr>
          <p:cNvPr id="3" name="Content Placeholder 2">
            <a:extLst>
              <a:ext uri="{FF2B5EF4-FFF2-40B4-BE49-F238E27FC236}">
                <a16:creationId xmlns="" xmlns:a16="http://schemas.microsoft.com/office/drawing/2014/main" id="{8F0914D2-0375-4E4A-BBED-4F8CBE092726}"/>
              </a:ext>
            </a:extLst>
          </p:cNvPr>
          <p:cNvSpPr>
            <a:spLocks noGrp="1"/>
          </p:cNvSpPr>
          <p:nvPr>
            <p:ph idx="1"/>
          </p:nvPr>
        </p:nvSpPr>
        <p:spPr>
          <a:xfrm>
            <a:off x="4975861" y="804671"/>
            <a:ext cx="6399930" cy="5248657"/>
          </a:xfrm>
        </p:spPr>
        <p:txBody>
          <a:bodyPr vert="horz" lIns="91440" tIns="45720" rIns="91440" bIns="45720" rtlCol="0" anchor="ctr">
            <a:normAutofit/>
          </a:bodyPr>
          <a:lstStyle/>
          <a:p>
            <a:pPr lvl="1">
              <a:buClr>
                <a:srgbClr val="1E5155">
                  <a:lumMod val="40000"/>
                  <a:lumOff val="60000"/>
                </a:srgbClr>
              </a:buClr>
            </a:pPr>
            <a:endParaRPr lang="en-US" sz="2500" dirty="0"/>
          </a:p>
          <a:p>
            <a:pPr lvl="1"/>
            <a:r>
              <a:rPr lang="ro-RO" sz="2800" dirty="0" smtClean="0"/>
              <a:t>Puneți copilul să exerseze frecvent deprinderea</a:t>
            </a:r>
          </a:p>
          <a:p>
            <a:pPr lvl="1"/>
            <a:r>
              <a:rPr lang="ro-RO" sz="2800" dirty="0" smtClean="0"/>
              <a:t> Colectați datele (evaluări standardizate sau nestandardizate, observația comportamentală, luaţi notiţe) </a:t>
            </a:r>
          </a:p>
          <a:p>
            <a:pPr lvl="1"/>
            <a:r>
              <a:rPr lang="ro-RO" sz="2800" dirty="0" smtClean="0"/>
              <a:t>Monitorizați progresul</a:t>
            </a:r>
            <a:r>
              <a:rPr lang="en-US" sz="2500" dirty="0">
                <a:ea typeface="+mj-lt"/>
                <a:cs typeface="+mj-lt"/>
              </a:rPr>
              <a:t> </a:t>
            </a:r>
            <a:endParaRPr lang="en-US" sz="2500" dirty="0"/>
          </a:p>
          <a:p>
            <a:pPr lvl="1">
              <a:buClr>
                <a:srgbClr val="ACD433"/>
              </a:buClr>
              <a:buFont typeface="Arial" charset="2"/>
              <a:buChar char="•"/>
            </a:pPr>
            <a:endParaRPr lang="en-US" sz="2500" dirty="0"/>
          </a:p>
        </p:txBody>
      </p:sp>
    </p:spTree>
    <p:extLst>
      <p:ext uri="{BB962C8B-B14F-4D97-AF65-F5344CB8AC3E}">
        <p14:creationId xmlns="" xmlns:p14="http://schemas.microsoft.com/office/powerpoint/2010/main" val="2114688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 xmlns:a16="http://schemas.microsoft.com/office/drawing/2014/main" id="{0604E0B1-6762-4B99-A6A5-42ED8E20D6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7">
            <a:extLst>
              <a:ext uri="{FF2B5EF4-FFF2-40B4-BE49-F238E27FC236}">
                <a16:creationId xmlns="" xmlns:a16="http://schemas.microsoft.com/office/drawing/2014/main" id="{6D86F5FF-DE1B-4BAB-A7BE-6F39F5DD98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162E857-5383-4538-BFD5-17865D1ECB97}"/>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ro-RO" dirty="0">
                <a:solidFill>
                  <a:srgbClr val="EBEBEB"/>
                </a:solidFill>
              </a:rPr>
              <a:t>Ce este </a:t>
            </a:r>
            <a:r>
              <a:rPr lang="en-US" dirty="0">
                <a:solidFill>
                  <a:srgbClr val="EBEBEB"/>
                </a:solidFill>
              </a:rPr>
              <a:t>Video </a:t>
            </a:r>
            <a:r>
              <a:rPr lang="en-US" dirty="0" smtClean="0">
                <a:solidFill>
                  <a:srgbClr val="EBEBEB"/>
                </a:solidFill>
              </a:rPr>
              <a:t>Modeling-</a:t>
            </a:r>
            <a:r>
              <a:rPr lang="ro-RO" dirty="0" smtClean="0">
                <a:solidFill>
                  <a:srgbClr val="EBEBEB"/>
                </a:solidFill>
              </a:rPr>
              <a:t>ul</a:t>
            </a:r>
            <a:r>
              <a:rPr lang="en-US" dirty="0">
                <a:solidFill>
                  <a:srgbClr val="EBEBEB"/>
                </a:solidFill>
              </a:rPr>
              <a:t>? </a:t>
            </a:r>
          </a:p>
        </p:txBody>
      </p:sp>
      <p:sp>
        <p:nvSpPr>
          <p:cNvPr id="16" name="Rectangle 15">
            <a:extLst>
              <a:ext uri="{FF2B5EF4-FFF2-40B4-BE49-F238E27FC236}">
                <a16:creationId xmlns="" xmlns:a16="http://schemas.microsoft.com/office/drawing/2014/main" id="{736AD705-9544-45E1-B278-8D99F718B8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Freeform: Shape 17">
            <a:extLst>
              <a:ext uri="{FF2B5EF4-FFF2-40B4-BE49-F238E27FC236}">
                <a16:creationId xmlns="" xmlns:a16="http://schemas.microsoft.com/office/drawing/2014/main" id="{8DFFC5B7-4963-4902-8A90-EFF5766892D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4" name="TextBox 3">
            <a:extLst>
              <a:ext uri="{FF2B5EF4-FFF2-40B4-BE49-F238E27FC236}">
                <a16:creationId xmlns="" xmlns:a16="http://schemas.microsoft.com/office/drawing/2014/main" id="{C97412DB-5D1D-4380-9455-2F11D001D73D}"/>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 xmlns:a16="http://schemas.microsoft.com/office/drawing/2014/main" id="{5ECB7F33-C654-47FC-BFEB-5E507838F31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endParaRPr lang="en-US"/>
          </a:p>
        </p:txBody>
      </p:sp>
      <p:graphicFrame>
        <p:nvGraphicFramePr>
          <p:cNvPr id="13" name="TextBox 5">
            <a:extLst>
              <a:ext uri="{FF2B5EF4-FFF2-40B4-BE49-F238E27FC236}">
                <a16:creationId xmlns="" xmlns:a16="http://schemas.microsoft.com/office/drawing/2014/main" id="{B6662942-7777-4690-8200-ADFBAE822AEC}"/>
              </a:ext>
            </a:extLst>
          </p:cNvPr>
          <p:cNvGraphicFramePr/>
          <p:nvPr>
            <p:extLst>
              <p:ext uri="{D42A27DB-BD31-4B8C-83A1-F6EECF244321}">
                <p14:modId xmlns="" xmlns:p14="http://schemas.microsoft.com/office/powerpoint/2010/main" val="187091283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1651144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9E74023D-7DBA-4220-8EC8-26330EB40A44}"/>
              </a:ext>
            </a:extLst>
          </p:cNvPr>
          <p:cNvSpPr>
            <a:spLocks noGrp="1"/>
          </p:cNvSpPr>
          <p:nvPr>
            <p:ph type="title"/>
          </p:nvPr>
        </p:nvSpPr>
        <p:spPr>
          <a:xfrm>
            <a:off x="806195" y="804672"/>
            <a:ext cx="3521359" cy="5248656"/>
          </a:xfrm>
        </p:spPr>
        <p:txBody>
          <a:bodyPr anchor="ctr">
            <a:normAutofit/>
          </a:bodyPr>
          <a:lstStyle/>
          <a:p>
            <a:pPr algn="ctr"/>
            <a:r>
              <a:rPr lang="ro-RO" sz="3300" dirty="0" smtClean="0">
                <a:cs typeface="Calibri Light"/>
              </a:rPr>
              <a:t>Abordarea interdisciplinară, dacă e posbil </a:t>
            </a:r>
            <a:endParaRPr lang="en-US" sz="3300" dirty="0"/>
          </a:p>
        </p:txBody>
      </p:sp>
      <p:sp>
        <p:nvSpPr>
          <p:cNvPr id="3" name="Content Placeholder 2">
            <a:extLst>
              <a:ext uri="{FF2B5EF4-FFF2-40B4-BE49-F238E27FC236}">
                <a16:creationId xmlns="" xmlns:a16="http://schemas.microsoft.com/office/drawing/2014/main" id="{0704E78B-3E0A-4086-AEBD-5A4A962E7EC3}"/>
              </a:ext>
            </a:extLst>
          </p:cNvPr>
          <p:cNvSpPr>
            <a:spLocks noGrp="1"/>
          </p:cNvSpPr>
          <p:nvPr>
            <p:ph idx="1"/>
          </p:nvPr>
        </p:nvSpPr>
        <p:spPr>
          <a:xfrm>
            <a:off x="4975861" y="804671"/>
            <a:ext cx="6399930" cy="5248657"/>
          </a:xfrm>
        </p:spPr>
        <p:txBody>
          <a:bodyPr vert="horz" lIns="91440" tIns="45720" rIns="91440" bIns="45720" rtlCol="0" anchor="ctr">
            <a:normAutofit/>
          </a:bodyPr>
          <a:lstStyle/>
          <a:p>
            <a:pPr algn="just"/>
            <a:r>
              <a:rPr lang="ro-RO" dirty="0" smtClean="0"/>
              <a:t>Colaboraţi cu echipa de profesionişti din domeniul sănătăţii pentru a atinge un obiectiv comun</a:t>
            </a:r>
            <a:endParaRPr lang="en-US" dirty="0"/>
          </a:p>
          <a:p>
            <a:r>
              <a:rPr lang="ro-RO" dirty="0" smtClean="0"/>
              <a:t>Această echipă poate include</a:t>
            </a:r>
            <a:r>
              <a:rPr lang="en-US" dirty="0" smtClean="0"/>
              <a:t>:</a:t>
            </a:r>
            <a:r>
              <a:rPr lang="en-US" dirty="0"/>
              <a:t> </a:t>
            </a:r>
          </a:p>
          <a:p>
            <a:pPr lvl="1"/>
            <a:r>
              <a:rPr lang="ro-RO" dirty="0" smtClean="0"/>
              <a:t>Terapeutul ocupaţional </a:t>
            </a:r>
          </a:p>
          <a:p>
            <a:pPr lvl="1"/>
            <a:r>
              <a:rPr lang="ro-RO" dirty="0" smtClean="0"/>
              <a:t>Fizioterapeutul </a:t>
            </a:r>
            <a:endParaRPr lang="en-US" dirty="0"/>
          </a:p>
          <a:p>
            <a:pPr lvl="1">
              <a:buClr>
                <a:srgbClr val="ACD433"/>
              </a:buClr>
            </a:pPr>
            <a:r>
              <a:rPr lang="ro-RO" dirty="0" smtClean="0"/>
              <a:t>Asistentul social </a:t>
            </a:r>
            <a:endParaRPr lang="en-US" dirty="0"/>
          </a:p>
          <a:p>
            <a:pPr lvl="1">
              <a:buClr>
                <a:srgbClr val="ACD433"/>
              </a:buClr>
            </a:pPr>
            <a:r>
              <a:rPr lang="ro-RO" dirty="0" smtClean="0"/>
              <a:t>Cadrele didactice </a:t>
            </a:r>
            <a:endParaRPr lang="en-US" dirty="0"/>
          </a:p>
          <a:p>
            <a:pPr lvl="1">
              <a:buClr>
                <a:srgbClr val="ACD433"/>
              </a:buClr>
            </a:pPr>
            <a:r>
              <a:rPr lang="ro-RO" dirty="0" smtClean="0"/>
              <a:t>Părinţii şi clientul în persoană.</a:t>
            </a:r>
            <a:r>
              <a:rPr lang="en-US" dirty="0"/>
              <a:t> </a:t>
            </a:r>
          </a:p>
        </p:txBody>
      </p:sp>
    </p:spTree>
    <p:extLst>
      <p:ext uri="{BB962C8B-B14F-4D97-AF65-F5344CB8AC3E}">
        <p14:creationId xmlns="" xmlns:p14="http://schemas.microsoft.com/office/powerpoint/2010/main" val="2873569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1">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 name="Picture 13">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EF4FBE52-F904-45B9-94E2-72665CEA5E8C}"/>
              </a:ext>
            </a:extLst>
          </p:cNvPr>
          <p:cNvSpPr>
            <a:spLocks noGrp="1"/>
          </p:cNvSpPr>
          <p:nvPr>
            <p:ph type="title"/>
          </p:nvPr>
        </p:nvSpPr>
        <p:spPr>
          <a:xfrm>
            <a:off x="806195" y="804672"/>
            <a:ext cx="3521359" cy="5248656"/>
          </a:xfrm>
        </p:spPr>
        <p:txBody>
          <a:bodyPr anchor="ctr">
            <a:normAutofit/>
          </a:bodyPr>
          <a:lstStyle/>
          <a:p>
            <a:pPr algn="ctr"/>
            <a:r>
              <a:rPr lang="ro-RO" sz="3300" dirty="0" smtClean="0">
                <a:ea typeface="+mj-lt"/>
                <a:cs typeface="+mj-lt"/>
              </a:rPr>
              <a:t>Beneficiile abordării interdisciplinare </a:t>
            </a:r>
            <a:endParaRPr lang="en-US" sz="3300" dirty="0"/>
          </a:p>
        </p:txBody>
      </p:sp>
      <p:sp>
        <p:nvSpPr>
          <p:cNvPr id="3" name="Content Placeholder 2">
            <a:extLst>
              <a:ext uri="{FF2B5EF4-FFF2-40B4-BE49-F238E27FC236}">
                <a16:creationId xmlns="" xmlns:a16="http://schemas.microsoft.com/office/drawing/2014/main" id="{F1E06296-BDB1-4347-99BC-A303F7917E01}"/>
              </a:ext>
            </a:extLst>
          </p:cNvPr>
          <p:cNvSpPr>
            <a:spLocks noGrp="1"/>
          </p:cNvSpPr>
          <p:nvPr>
            <p:ph idx="1"/>
          </p:nvPr>
        </p:nvSpPr>
        <p:spPr>
          <a:xfrm>
            <a:off x="4975861" y="804671"/>
            <a:ext cx="6399930" cy="5248657"/>
          </a:xfrm>
        </p:spPr>
        <p:txBody>
          <a:bodyPr vert="horz" lIns="91440" tIns="45720" rIns="91440" bIns="45720" rtlCol="0" anchor="ctr">
            <a:normAutofit/>
          </a:bodyPr>
          <a:lstStyle/>
          <a:p>
            <a:r>
              <a:rPr lang="ro-RO" sz="2300" dirty="0" smtClean="0"/>
              <a:t>Management pozitiv </a:t>
            </a:r>
            <a:r>
              <a:rPr lang="en-US" sz="2300" dirty="0"/>
              <a:t> </a:t>
            </a:r>
            <a:endParaRPr lang="en-US" dirty="0"/>
          </a:p>
          <a:p>
            <a:r>
              <a:rPr lang="ro-RO" sz="2300" dirty="0" smtClean="0"/>
              <a:t>Resurse adecvate </a:t>
            </a:r>
            <a:r>
              <a:rPr lang="en-US" sz="2300" dirty="0" smtClean="0"/>
              <a:t> </a:t>
            </a:r>
            <a:r>
              <a:rPr lang="en-US" sz="2300" dirty="0"/>
              <a:t> </a:t>
            </a:r>
            <a:endParaRPr lang="en-US" dirty="0"/>
          </a:p>
          <a:p>
            <a:pPr>
              <a:buClr>
                <a:srgbClr val="ACD433"/>
              </a:buClr>
            </a:pPr>
            <a:r>
              <a:rPr lang="ro-RO" sz="2300" dirty="0" smtClean="0"/>
              <a:t>Atmosferă de echipă de susţinere</a:t>
            </a:r>
            <a:r>
              <a:rPr lang="en-US" sz="2300" dirty="0"/>
              <a:t> </a:t>
            </a:r>
            <a:endParaRPr lang="en-US" dirty="0"/>
          </a:p>
          <a:p>
            <a:pPr>
              <a:buClr>
                <a:srgbClr val="ACD433"/>
              </a:buClr>
            </a:pPr>
            <a:r>
              <a:rPr lang="ro-RO" sz="2300" dirty="0" smtClean="0"/>
              <a:t>Rezultate calitative în îngrijire </a:t>
            </a:r>
            <a:r>
              <a:rPr lang="en-US" sz="2300" dirty="0"/>
              <a:t> </a:t>
            </a:r>
            <a:endParaRPr lang="en-US" dirty="0"/>
          </a:p>
          <a:p>
            <a:pPr>
              <a:buClr>
                <a:srgbClr val="ACD433"/>
              </a:buClr>
            </a:pPr>
            <a:r>
              <a:rPr lang="ro-RO" sz="2300" dirty="0" smtClean="0">
                <a:ea typeface="+mj-lt"/>
                <a:cs typeface="+mj-lt"/>
              </a:rPr>
              <a:t>Rezultate calitative mai bune </a:t>
            </a:r>
            <a:r>
              <a:rPr lang="en-US" sz="2300" dirty="0" smtClean="0">
                <a:ea typeface="+mj-lt"/>
                <a:cs typeface="+mj-lt"/>
              </a:rPr>
              <a:t>-&gt; </a:t>
            </a:r>
            <a:r>
              <a:rPr lang="ro-RO" sz="2300" dirty="0" smtClean="0">
                <a:ea typeface="+mj-lt"/>
                <a:cs typeface="+mj-lt"/>
              </a:rPr>
              <a:t>părinţi şi copii mai fericiţi </a:t>
            </a:r>
            <a:r>
              <a:rPr lang="en-US" sz="2300" dirty="0">
                <a:ea typeface="+mj-lt"/>
                <a:cs typeface="+mj-lt"/>
              </a:rPr>
              <a:t> </a:t>
            </a:r>
            <a:endParaRPr lang="en-US" dirty="0">
              <a:ea typeface="+mj-lt"/>
              <a:cs typeface="+mj-lt"/>
            </a:endParaRPr>
          </a:p>
          <a:p>
            <a:pPr>
              <a:buClr>
                <a:srgbClr val="ACD433"/>
              </a:buClr>
            </a:pPr>
            <a:r>
              <a:rPr lang="ro-RO" sz="2300" dirty="0" smtClean="0"/>
              <a:t>O mai bună înţelegere a rolurilor </a:t>
            </a:r>
            <a:endParaRPr lang="en-US" dirty="0"/>
          </a:p>
          <a:p>
            <a:pPr>
              <a:buClr>
                <a:srgbClr val="ACD433"/>
              </a:buClr>
            </a:pPr>
            <a:r>
              <a:rPr lang="en-US" sz="2300" dirty="0" smtClean="0"/>
              <a:t>Co</a:t>
            </a:r>
            <a:r>
              <a:rPr lang="ro-RO" sz="2300" dirty="0" smtClean="0"/>
              <a:t>laborare în munca de echipă </a:t>
            </a:r>
            <a:endParaRPr lang="en-US" dirty="0"/>
          </a:p>
        </p:txBody>
      </p:sp>
    </p:spTree>
    <p:extLst>
      <p:ext uri="{BB962C8B-B14F-4D97-AF65-F5344CB8AC3E}">
        <p14:creationId xmlns="" xmlns:p14="http://schemas.microsoft.com/office/powerpoint/2010/main" val="400025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308C777B-8985-410C-8D15-65FF803DB6D1}"/>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ro-RO" dirty="0" smtClean="0"/>
              <a:t>Eficacitatea VM</a:t>
            </a:r>
            <a:endParaRPr lang="en-US" dirty="0"/>
          </a:p>
        </p:txBody>
      </p:sp>
      <p:sp>
        <p:nvSpPr>
          <p:cNvPr id="4" name="TextBox 3">
            <a:extLst>
              <a:ext uri="{FF2B5EF4-FFF2-40B4-BE49-F238E27FC236}">
                <a16:creationId xmlns="" xmlns:a16="http://schemas.microsoft.com/office/drawing/2014/main" id="{93D5D11B-53A0-4195-B137-CB1522418BC0}"/>
              </a:ext>
            </a:extLst>
          </p:cNvPr>
          <p:cNvSpPr txBox="1"/>
          <p:nvPr/>
        </p:nvSpPr>
        <p:spPr>
          <a:xfrm>
            <a:off x="4975861" y="804671"/>
            <a:ext cx="6399930" cy="524865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85750" defTabSz="457200">
              <a:spcBef>
                <a:spcPts val="1000"/>
              </a:spcBef>
              <a:buClr>
                <a:schemeClr val="accent1"/>
              </a:buClr>
              <a:buSzPct val="80000"/>
              <a:buFont typeface="Wingdings 3" charset="2"/>
              <a:buChar char=""/>
            </a:pPr>
            <a:r>
              <a:rPr lang="ro-RO" sz="2300" dirty="0" smtClean="0">
                <a:latin typeface="+mj-lt"/>
                <a:ea typeface="+mj-ea"/>
                <a:cs typeface="+mj-cs"/>
              </a:rPr>
              <a:t>Intervenţie </a:t>
            </a:r>
            <a:r>
              <a:rPr lang="en-US" sz="2300" dirty="0" err="1" smtClean="0">
                <a:latin typeface="+mj-lt"/>
                <a:ea typeface="+mj-ea"/>
                <a:cs typeface="+mj-cs"/>
              </a:rPr>
              <a:t>validat</a:t>
            </a:r>
            <a:r>
              <a:rPr lang="ro-RO" sz="2300" dirty="0" smtClean="0">
                <a:latin typeface="+mj-lt"/>
                <a:ea typeface="+mj-ea"/>
                <a:cs typeface="+mj-cs"/>
              </a:rPr>
              <a:t>ă şi </a:t>
            </a:r>
            <a:r>
              <a:rPr lang="en-US" sz="2300" dirty="0" err="1" smtClean="0">
                <a:latin typeface="+mj-lt"/>
                <a:ea typeface="+mj-ea"/>
                <a:cs typeface="+mj-cs"/>
              </a:rPr>
              <a:t>ef</a:t>
            </a:r>
            <a:r>
              <a:rPr lang="ro-RO" sz="2300" dirty="0" smtClean="0">
                <a:latin typeface="+mj-lt"/>
                <a:ea typeface="+mj-ea"/>
                <a:cs typeface="+mj-cs"/>
              </a:rPr>
              <a:t>icientă (</a:t>
            </a:r>
            <a:r>
              <a:rPr lang="en-US" sz="2300" dirty="0" err="1" smtClean="0">
                <a:latin typeface="+mj-lt"/>
                <a:ea typeface="+mj-ea"/>
                <a:cs typeface="+mj-cs"/>
              </a:rPr>
              <a:t>Sani-Bozkurt</a:t>
            </a:r>
            <a:r>
              <a:rPr lang="en-US" sz="2300" dirty="0" smtClean="0">
                <a:latin typeface="+mj-lt"/>
                <a:ea typeface="+mj-ea"/>
                <a:cs typeface="+mj-cs"/>
              </a:rPr>
              <a:t> </a:t>
            </a:r>
            <a:r>
              <a:rPr lang="en-US" sz="2300" dirty="0">
                <a:latin typeface="+mj-lt"/>
                <a:ea typeface="+mj-ea"/>
                <a:cs typeface="+mj-cs"/>
              </a:rPr>
              <a:t>et al., 2015)</a:t>
            </a:r>
          </a:p>
          <a:p>
            <a:pPr marL="285750" indent="-285750" defTabSz="457200">
              <a:spcBef>
                <a:spcPts val="1000"/>
              </a:spcBef>
              <a:buClr>
                <a:schemeClr val="accent1"/>
              </a:buClr>
              <a:buSzPct val="80000"/>
              <a:buFont typeface="Wingdings 3" charset="2"/>
              <a:buChar char=""/>
            </a:pPr>
            <a:r>
              <a:rPr lang="ro-RO" sz="2400" dirty="0" smtClean="0"/>
              <a:t>Considerat EBP (evidence-based practice) în conformitate cu Centrul Național de Dezvoltare Profesională pentru Tulburările din Spectrul Autist și Centrul Național de Cercetare pentru Evidență și Practică în  Autism</a:t>
            </a:r>
            <a:endParaRPr lang="en-US" sz="2300" dirty="0">
              <a:latin typeface="+mj-lt"/>
              <a:ea typeface="+mj-ea"/>
              <a:cs typeface="+mj-cs"/>
            </a:endParaRPr>
          </a:p>
          <a:p>
            <a:pPr marL="742950" lvl="1" indent="-285750" defTabSz="457200">
              <a:spcBef>
                <a:spcPts val="1000"/>
              </a:spcBef>
              <a:buClr>
                <a:schemeClr val="accent1"/>
              </a:buClr>
              <a:buSzPct val="80000"/>
              <a:buFont typeface="Wingdings 3" charset="2"/>
              <a:buChar char=""/>
            </a:pPr>
            <a:r>
              <a:rPr lang="ro-RO" sz="2300" dirty="0" smtClean="0">
                <a:latin typeface="+mj-lt"/>
                <a:ea typeface="+mj-ea"/>
                <a:cs typeface="+mj-cs"/>
              </a:rPr>
              <a:t>Eficient în cazul copiilor preşcolari, elevilor de gimnaziu şi liceu. </a:t>
            </a:r>
            <a:endParaRPr lang="en-US" dirty="0">
              <a:latin typeface="+mj-lt"/>
              <a:ea typeface="+mj-ea"/>
              <a:cs typeface="+mj-cs"/>
            </a:endParaRPr>
          </a:p>
          <a:p>
            <a:pPr marL="742950" lvl="1" indent="-285750" defTabSz="457200">
              <a:spcBef>
                <a:spcPts val="1000"/>
              </a:spcBef>
              <a:buClr>
                <a:schemeClr val="accent1"/>
              </a:buClr>
              <a:buSzPct val="80000"/>
              <a:buFont typeface="Wingdings 3" charset="2"/>
              <a:buChar char=""/>
            </a:pPr>
            <a:r>
              <a:rPr lang="ro-RO" sz="2300" dirty="0" smtClean="0">
                <a:latin typeface="+mj-lt"/>
                <a:ea typeface="+mj-ea"/>
                <a:cs typeface="+mj-cs"/>
              </a:rPr>
              <a:t>Eficient în predarea abilităţilor de comunicare, joacă, interacţiune socială şi deprinderi academice</a:t>
            </a:r>
            <a:r>
              <a:rPr lang="en-US" sz="2300" dirty="0" smtClean="0">
                <a:latin typeface="+mj-lt"/>
                <a:ea typeface="+mj-ea"/>
                <a:cs typeface="+mj-cs"/>
              </a:rPr>
              <a:t>/</a:t>
            </a:r>
            <a:r>
              <a:rPr lang="ro-RO" sz="2300" dirty="0" smtClean="0">
                <a:latin typeface="+mj-lt"/>
                <a:ea typeface="+mj-ea"/>
                <a:cs typeface="+mj-cs"/>
              </a:rPr>
              <a:t> </a:t>
            </a:r>
            <a:r>
              <a:rPr lang="en-US" sz="2300" dirty="0" smtClean="0">
                <a:latin typeface="+mj-lt"/>
                <a:ea typeface="+mj-ea"/>
                <a:cs typeface="+mj-cs"/>
              </a:rPr>
              <a:t>cognitive</a:t>
            </a:r>
            <a:r>
              <a:rPr lang="en-US" sz="2300" dirty="0">
                <a:latin typeface="+mj-lt"/>
                <a:ea typeface="+mj-ea"/>
                <a:cs typeface="+mj-cs"/>
              </a:rPr>
              <a:t> </a:t>
            </a:r>
            <a:r>
              <a:rPr lang="ro-RO" sz="2300" dirty="0" smtClean="0">
                <a:latin typeface="+mj-lt"/>
                <a:ea typeface="+mj-ea"/>
                <a:cs typeface="+mj-cs"/>
              </a:rPr>
              <a:t>.</a:t>
            </a:r>
            <a:endParaRPr lang="en-US" dirty="0">
              <a:latin typeface="+mj-lt"/>
              <a:ea typeface="+mj-ea"/>
              <a:cs typeface="+mj-cs"/>
            </a:endParaRPr>
          </a:p>
        </p:txBody>
      </p:sp>
    </p:spTree>
    <p:extLst>
      <p:ext uri="{BB962C8B-B14F-4D97-AF65-F5344CB8AC3E}">
        <p14:creationId xmlns="" xmlns:p14="http://schemas.microsoft.com/office/powerpoint/2010/main" val="112391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91EB8933-8DE3-49FA-AAB9-3E0DAE940850}"/>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ro-RO" dirty="0" smtClean="0"/>
              <a:t>De ce este eficient în Tulburările din Spectrul Autist/ Dizabilitatea Intelectuală</a:t>
            </a:r>
            <a:r>
              <a:rPr lang="en-US" dirty="0" smtClean="0"/>
              <a:t>?</a:t>
            </a:r>
            <a:endParaRPr lang="en-US" dirty="0"/>
          </a:p>
        </p:txBody>
      </p:sp>
      <p:sp>
        <p:nvSpPr>
          <p:cNvPr id="4" name="TextBox 3">
            <a:extLst>
              <a:ext uri="{FF2B5EF4-FFF2-40B4-BE49-F238E27FC236}">
                <a16:creationId xmlns="" xmlns:a16="http://schemas.microsoft.com/office/drawing/2014/main" id="{2A6F8121-4BCB-4097-97A3-783F332B1383}"/>
              </a:ext>
            </a:extLst>
          </p:cNvPr>
          <p:cNvSpPr txBox="1"/>
          <p:nvPr/>
        </p:nvSpPr>
        <p:spPr>
          <a:xfrm>
            <a:off x="4975861" y="804671"/>
            <a:ext cx="6399930" cy="524865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7500" lnSpcReduction="20000"/>
          </a:bodyPr>
          <a:lstStyle/>
          <a:p>
            <a:pPr marL="285750" indent="-285750" defTabSz="457200">
              <a:lnSpc>
                <a:spcPct val="90000"/>
              </a:lnSpc>
              <a:spcBef>
                <a:spcPts val="1000"/>
              </a:spcBef>
              <a:buClr>
                <a:schemeClr val="accent1"/>
              </a:buClr>
              <a:buSzPct val="80000"/>
              <a:buFont typeface="Wingdings 3" charset="2"/>
              <a:buChar char=""/>
            </a:pPr>
            <a:endParaRPr lang="en-US" sz="2300" dirty="0">
              <a:latin typeface="+mj-lt"/>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ro-RO" sz="2300" dirty="0" smtClean="0">
                <a:latin typeface="+mj-lt"/>
                <a:ea typeface="+mj-ea"/>
                <a:cs typeface="+mj-cs"/>
              </a:rPr>
              <a:t>Persoanele cu TSA învaţă vizual </a:t>
            </a:r>
            <a:r>
              <a:rPr lang="en-US" sz="2300" dirty="0" smtClean="0">
                <a:latin typeface="+mj-lt"/>
                <a:ea typeface="+mj-ea"/>
                <a:cs typeface="+mj-cs"/>
              </a:rPr>
              <a:t> </a:t>
            </a:r>
            <a:endParaRPr lang="en-US" dirty="0">
              <a:latin typeface="+mj-lt"/>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ro-RO" sz="2300" dirty="0" smtClean="0">
                <a:latin typeface="+mj-lt"/>
                <a:ea typeface="+mj-ea"/>
                <a:cs typeface="+mj-cs"/>
              </a:rPr>
              <a:t>Elimină interacţiunea socială </a:t>
            </a:r>
            <a:r>
              <a:rPr lang="en-US" sz="2300" dirty="0" smtClean="0">
                <a:latin typeface="+mj-lt"/>
                <a:ea typeface="+mj-ea"/>
                <a:cs typeface="+mj-cs"/>
              </a:rPr>
              <a:t> </a:t>
            </a:r>
            <a:endParaRPr lang="en-US" dirty="0">
              <a:latin typeface="+mj-lt"/>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en-US" sz="2300" dirty="0" smtClean="0">
                <a:latin typeface="+mj-lt"/>
                <a:ea typeface="+mj-ea"/>
                <a:cs typeface="+mj-cs"/>
              </a:rPr>
              <a:t>Reduce distract</a:t>
            </a:r>
            <a:r>
              <a:rPr lang="ro-RO" sz="2300" dirty="0" smtClean="0">
                <a:latin typeface="+mj-lt"/>
                <a:ea typeface="+mj-ea"/>
                <a:cs typeface="+mj-cs"/>
              </a:rPr>
              <a:t>orii şi permite </a:t>
            </a:r>
            <a:r>
              <a:rPr lang="ro-RO" sz="2300" dirty="0" smtClean="0">
                <a:latin typeface="+mj-lt"/>
                <a:ea typeface="+mj-ea"/>
                <a:cs typeface="+mj-cs"/>
              </a:rPr>
              <a:t>concentrarea </a:t>
            </a:r>
            <a:endParaRPr lang="en-US" dirty="0">
              <a:latin typeface="+mj-lt"/>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ro-RO" sz="2300" dirty="0" smtClean="0">
                <a:latin typeface="+mj-lt"/>
                <a:ea typeface="+mj-ea"/>
                <a:cs typeface="+mj-cs"/>
              </a:rPr>
              <a:t>Îmbunătăţeşte </a:t>
            </a:r>
            <a:r>
              <a:rPr lang="en-US" sz="2300" dirty="0" err="1" smtClean="0">
                <a:latin typeface="+mj-lt"/>
                <a:ea typeface="+mj-ea"/>
                <a:cs typeface="+mj-cs"/>
              </a:rPr>
              <a:t>motiva</a:t>
            </a:r>
            <a:r>
              <a:rPr lang="ro-RO" sz="2300" dirty="0" smtClean="0">
                <a:latin typeface="+mj-lt"/>
                <a:ea typeface="+mj-ea"/>
                <a:cs typeface="+mj-cs"/>
              </a:rPr>
              <a:t>ţia</a:t>
            </a:r>
            <a:r>
              <a:rPr lang="en-US" sz="2300" dirty="0">
                <a:latin typeface="+mj-lt"/>
                <a:ea typeface="+mj-ea"/>
                <a:cs typeface="+mj-cs"/>
              </a:rPr>
              <a:t> </a:t>
            </a:r>
          </a:p>
          <a:p>
            <a:pPr marL="285750" indent="-285750" algn="just" defTabSz="457200">
              <a:lnSpc>
                <a:spcPct val="90000"/>
              </a:lnSpc>
              <a:spcBef>
                <a:spcPts val="1000"/>
              </a:spcBef>
              <a:buClr>
                <a:schemeClr val="accent1"/>
              </a:buClr>
              <a:buSzPct val="80000"/>
              <a:buFont typeface="Wingdings 3" charset="2"/>
              <a:buChar char=""/>
            </a:pPr>
            <a:r>
              <a:rPr lang="ro-RO" sz="2300" dirty="0" smtClean="0">
                <a:latin typeface="+mj-lt"/>
                <a:ea typeface="+mj-ea"/>
                <a:cs typeface="+mj-cs"/>
              </a:rPr>
              <a:t>Combină 2 </a:t>
            </a:r>
            <a:r>
              <a:rPr lang="ro-RO" sz="2300" dirty="0" smtClean="0">
                <a:latin typeface="+mj-lt"/>
                <a:ea typeface="+mj-ea"/>
                <a:cs typeface="+mj-cs"/>
              </a:rPr>
              <a:t>metode confirmate de intervenţie, </a:t>
            </a:r>
            <a:r>
              <a:rPr lang="ro-RO" sz="2300" dirty="0" smtClean="0">
                <a:latin typeface="+mj-lt"/>
                <a:ea typeface="+mj-ea"/>
                <a:cs typeface="+mj-cs"/>
              </a:rPr>
              <a:t>, indiciul vizual şi modelarea, într-o singură abordare.</a:t>
            </a:r>
            <a:r>
              <a:rPr lang="en-US" sz="2300" dirty="0">
                <a:latin typeface="+mj-lt"/>
                <a:ea typeface="+mj-ea"/>
                <a:cs typeface="+mj-cs"/>
              </a:rPr>
              <a:t> </a:t>
            </a:r>
            <a:endParaRPr lang="en-US" sz="2300" dirty="0">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ro-RO" sz="2300" dirty="0" smtClean="0">
                <a:latin typeface="+mj-lt"/>
                <a:ea typeface="+mj-ea"/>
                <a:cs typeface="+mj-cs"/>
              </a:rPr>
              <a:t>Permite generalizarea comportamentelor la sarcini similare</a:t>
            </a:r>
            <a:endParaRPr lang="en-US" sz="2300" dirty="0">
              <a:ea typeface="+mj-ea"/>
              <a:cs typeface="+mj-cs"/>
            </a:endParaRPr>
          </a:p>
          <a:p>
            <a:pPr defTabSz="457200">
              <a:lnSpc>
                <a:spcPct val="90000"/>
              </a:lnSpc>
              <a:spcBef>
                <a:spcPts val="1000"/>
              </a:spcBef>
              <a:buClr>
                <a:schemeClr val="accent1"/>
              </a:buClr>
              <a:buSzPct val="80000"/>
            </a:pPr>
            <a:r>
              <a:rPr lang="en-US" sz="2300" dirty="0">
                <a:latin typeface="+mj-lt"/>
                <a:ea typeface="+mj-ea"/>
                <a:cs typeface="+mj-cs"/>
              </a:rPr>
              <a:t>(</a:t>
            </a:r>
            <a:r>
              <a:rPr lang="en-US" sz="2300" dirty="0" err="1">
                <a:latin typeface="+mj-lt"/>
                <a:ea typeface="+mj-ea"/>
                <a:cs typeface="+mj-cs"/>
              </a:rPr>
              <a:t>Bandura</a:t>
            </a:r>
            <a:r>
              <a:rPr lang="en-US" sz="2300" dirty="0">
                <a:latin typeface="+mj-lt"/>
                <a:ea typeface="+mj-ea"/>
                <a:cs typeface="+mj-cs"/>
              </a:rPr>
              <a:t>, 1986)</a:t>
            </a:r>
            <a:endParaRPr lang="en-US" sz="2300" dirty="0">
              <a:ea typeface="+mn-lt"/>
              <a:cs typeface="+mn-lt"/>
            </a:endParaRPr>
          </a:p>
          <a:p>
            <a:pPr defTabSz="457200">
              <a:lnSpc>
                <a:spcPct val="90000"/>
              </a:lnSpc>
              <a:spcBef>
                <a:spcPts val="1000"/>
              </a:spcBef>
            </a:pPr>
            <a:endParaRPr lang="en-US" sz="2300" dirty="0">
              <a:ea typeface="+mn-lt"/>
              <a:cs typeface="+mn-lt"/>
            </a:endParaRPr>
          </a:p>
          <a:p>
            <a:pPr defTabSz="457200"/>
            <a:r>
              <a:rPr lang="ro-RO" sz="2300" dirty="0" smtClean="0">
                <a:ea typeface="+mn-lt"/>
                <a:cs typeface="+mn-lt"/>
              </a:rPr>
              <a:t>În cazul copiilor cu TSA, stimulează atenţia acestora către obiective comportamentale pozitive (</a:t>
            </a:r>
            <a:r>
              <a:rPr lang="en-US" sz="2300" dirty="0" smtClean="0">
                <a:ea typeface="+mn-lt"/>
                <a:cs typeface="+mn-lt"/>
              </a:rPr>
              <a:t>Bellini </a:t>
            </a:r>
            <a:r>
              <a:rPr lang="en-US" sz="2300" dirty="0">
                <a:ea typeface="+mn-lt"/>
                <a:cs typeface="+mn-lt"/>
              </a:rPr>
              <a:t>&amp; </a:t>
            </a:r>
            <a:r>
              <a:rPr lang="en-US" sz="2300" dirty="0" err="1">
                <a:ea typeface="+mn-lt"/>
                <a:cs typeface="+mn-lt"/>
              </a:rPr>
              <a:t>Akullian</a:t>
            </a:r>
            <a:r>
              <a:rPr lang="en-US" sz="2300" dirty="0">
                <a:ea typeface="+mn-lt"/>
                <a:cs typeface="+mn-lt"/>
              </a:rPr>
              <a:t>, 2007)</a:t>
            </a:r>
          </a:p>
          <a:p>
            <a:pPr defTabSz="457200"/>
            <a:endParaRPr lang="ro-RO" sz="2300" dirty="0">
              <a:ea typeface="+mn-lt"/>
              <a:cs typeface="+mn-lt"/>
            </a:endParaRPr>
          </a:p>
          <a:p>
            <a:pPr defTabSz="457200"/>
            <a:r>
              <a:rPr lang="ro-RO" dirty="0" smtClean="0"/>
              <a:t>Se crede că stimulează receptorii din creier, care ajută la îmbunătățirea acestor abilități, persoanele devenind mai încrezătoare și au mai mult succes în sarcini </a:t>
            </a:r>
            <a:r>
              <a:rPr lang="en-US" sz="2300" dirty="0" smtClean="0">
                <a:ea typeface="+mn-lt"/>
                <a:cs typeface="+mn-lt"/>
              </a:rPr>
              <a:t>(</a:t>
            </a:r>
            <a:r>
              <a:rPr lang="en-US" sz="2300" dirty="0" err="1">
                <a:ea typeface="+mn-lt"/>
                <a:cs typeface="+mn-lt"/>
              </a:rPr>
              <a:t>Hadadi</a:t>
            </a:r>
            <a:r>
              <a:rPr lang="en-US" sz="2300" dirty="0">
                <a:ea typeface="+mn-lt"/>
                <a:cs typeface="+mn-lt"/>
              </a:rPr>
              <a:t> et. al, </a:t>
            </a:r>
            <a:r>
              <a:rPr lang="en-US" sz="2300" dirty="0" err="1">
                <a:ea typeface="+mn-lt"/>
                <a:cs typeface="+mn-lt"/>
              </a:rPr>
              <a:t>n.d</a:t>
            </a:r>
            <a:r>
              <a:rPr lang="en-US" sz="2300" dirty="0">
                <a:ea typeface="+mn-lt"/>
                <a:cs typeface="+mn-lt"/>
              </a:rPr>
              <a:t>). </a:t>
            </a:r>
            <a:endParaRPr lang="en-US" dirty="0"/>
          </a:p>
          <a:p>
            <a:pPr defTabSz="457200">
              <a:lnSpc>
                <a:spcPct val="90000"/>
              </a:lnSpc>
              <a:spcBef>
                <a:spcPts val="1000"/>
              </a:spcBef>
              <a:buClr>
                <a:srgbClr val="ACD433"/>
              </a:buClr>
              <a:buSzPct val="80000"/>
            </a:pPr>
            <a:endParaRPr lang="en-US" sz="2300" dirty="0"/>
          </a:p>
        </p:txBody>
      </p:sp>
    </p:spTree>
    <p:extLst>
      <p:ext uri="{BB962C8B-B14F-4D97-AF65-F5344CB8AC3E}">
        <p14:creationId xmlns="" xmlns:p14="http://schemas.microsoft.com/office/powerpoint/2010/main" val="3715294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B2EC4E32-2D01-41DE-BD42-E1D55A53716A}"/>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ro-RO" dirty="0" smtClean="0"/>
              <a:t>Constatările s</a:t>
            </a:r>
            <a:r>
              <a:rPr lang="en-US" dirty="0" err="1" smtClean="0"/>
              <a:t>pecific</a:t>
            </a:r>
            <a:r>
              <a:rPr lang="ro-RO" dirty="0" smtClean="0"/>
              <a:t>e ale studiului </a:t>
            </a:r>
            <a:endParaRPr lang="en-US" dirty="0"/>
          </a:p>
        </p:txBody>
      </p:sp>
      <p:sp>
        <p:nvSpPr>
          <p:cNvPr id="4" name="TextBox 3">
            <a:extLst>
              <a:ext uri="{FF2B5EF4-FFF2-40B4-BE49-F238E27FC236}">
                <a16:creationId xmlns="" xmlns:a16="http://schemas.microsoft.com/office/drawing/2014/main" id="{C72AB01B-9CF3-4E1D-9DB1-475917A4EBD1}"/>
              </a:ext>
            </a:extLst>
          </p:cNvPr>
          <p:cNvSpPr txBox="1"/>
          <p:nvPr/>
        </p:nvSpPr>
        <p:spPr>
          <a:xfrm>
            <a:off x="4975861" y="804671"/>
            <a:ext cx="6399930" cy="524865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marL="285750" indent="-285750" defTabSz="457200">
              <a:lnSpc>
                <a:spcPct val="90000"/>
              </a:lnSpc>
              <a:spcBef>
                <a:spcPts val="1000"/>
              </a:spcBef>
              <a:buClr>
                <a:schemeClr val="accent1"/>
              </a:buClr>
              <a:buSzPct val="80000"/>
              <a:buFont typeface="Wingdings 3" charset="2"/>
              <a:buChar char=""/>
            </a:pPr>
            <a:endParaRPr lang="ro-RO" sz="2000" dirty="0" smtClean="0">
              <a:latin typeface="+mj-lt"/>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ro-RO" sz="2000" dirty="0" smtClean="0"/>
              <a:t>Copii din </a:t>
            </a:r>
            <a:r>
              <a:rPr lang="ro-RO" sz="2000" dirty="0" smtClean="0"/>
              <a:t>școala gimnazială, cu DI au învățat să folosească corect un iPod, să retragă bani de la un bancomat, să cumpere articole dintr-un magazin, să se spele pe dinți și să pregătească masa (Hammond și colab., 2010</a:t>
            </a:r>
            <a:r>
              <a:rPr lang="ro-RO" sz="2000" dirty="0" smtClean="0"/>
              <a:t>).</a:t>
            </a:r>
            <a:endParaRPr lang="en-US" dirty="0">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ro-RO" sz="2000" dirty="0" smtClean="0">
                <a:latin typeface="+mj-lt"/>
                <a:ea typeface="+mj-ea"/>
                <a:cs typeface="+mj-cs"/>
              </a:rPr>
              <a:t>Folosit pentru a învăţa copii cu TSA să se îmbrace pe jumătatea superioară a corpului, aceştia au dovedit o îmbunătăţire a abilităţilor după 14 zile de intervenţie </a:t>
            </a:r>
            <a:r>
              <a:rPr lang="en-US" sz="2000" dirty="0" smtClean="0">
                <a:latin typeface="+mj-lt"/>
                <a:ea typeface="+mj-ea"/>
                <a:cs typeface="+mj-cs"/>
              </a:rPr>
              <a:t>(</a:t>
            </a:r>
            <a:r>
              <a:rPr lang="en-US" sz="2000" dirty="0">
                <a:latin typeface="+mj-lt"/>
                <a:ea typeface="+mj-ea"/>
                <a:cs typeface="+mj-cs"/>
              </a:rPr>
              <a:t>Hein, 2019).</a:t>
            </a:r>
          </a:p>
          <a:p>
            <a:pPr marL="285750" indent="-285750" defTabSz="457200">
              <a:lnSpc>
                <a:spcPct val="90000"/>
              </a:lnSpc>
              <a:spcBef>
                <a:spcPts val="1000"/>
              </a:spcBef>
              <a:buClr>
                <a:schemeClr val="accent1"/>
              </a:buClr>
              <a:buSzPct val="80000"/>
              <a:buFont typeface="Wingdings 3" charset="2"/>
              <a:buChar char=""/>
            </a:pPr>
            <a:r>
              <a:rPr lang="ro-RO" sz="2000" dirty="0" smtClean="0">
                <a:latin typeface="+mj-lt"/>
                <a:ea typeface="+mj-ea"/>
                <a:cs typeface="+mj-cs"/>
              </a:rPr>
              <a:t>Folosit cu preşcolarii de vârstă cuprinsă între 2 – 5 ani, diagnosticaţi cu TSA, pentru a-i învăţa deprinderi motorii – un grup a beneficiat de VM, iar al 2-lea grup a beneficiat de demonstraţii directe</a:t>
            </a:r>
            <a:r>
              <a:rPr lang="en-US" sz="2000" dirty="0" smtClean="0">
                <a:latin typeface="+mj-lt"/>
                <a:ea typeface="+mj-ea"/>
                <a:cs typeface="+mj-cs"/>
              </a:rPr>
              <a:t>. </a:t>
            </a:r>
            <a:r>
              <a:rPr lang="ro-RO" sz="2000" dirty="0" smtClean="0">
                <a:latin typeface="+mj-lt"/>
                <a:ea typeface="+mj-ea"/>
                <a:cs typeface="+mj-cs"/>
              </a:rPr>
              <a:t>Grupul VM a depăşit pe cel cu demonstraţiile-live în privinţa prinderii şi aruncării (</a:t>
            </a:r>
            <a:r>
              <a:rPr lang="en-US" sz="2000" dirty="0" err="1" smtClean="0">
                <a:latin typeface="+mj-lt"/>
                <a:ea typeface="+mj-ea"/>
                <a:cs typeface="+mj-cs"/>
              </a:rPr>
              <a:t>Hadadi</a:t>
            </a:r>
            <a:r>
              <a:rPr lang="en-US" sz="2000" dirty="0" smtClean="0">
                <a:latin typeface="+mj-lt"/>
                <a:ea typeface="+mj-ea"/>
                <a:cs typeface="+mj-cs"/>
              </a:rPr>
              <a:t> </a:t>
            </a:r>
            <a:r>
              <a:rPr lang="en-US" sz="2000" dirty="0">
                <a:latin typeface="+mj-lt"/>
                <a:ea typeface="+mj-ea"/>
                <a:cs typeface="+mj-cs"/>
              </a:rPr>
              <a:t>et. Al, </a:t>
            </a:r>
            <a:r>
              <a:rPr lang="en-US" sz="2000" dirty="0" err="1">
                <a:latin typeface="+mj-lt"/>
                <a:ea typeface="+mj-ea"/>
                <a:cs typeface="+mj-cs"/>
              </a:rPr>
              <a:t>n.d</a:t>
            </a:r>
            <a:r>
              <a:rPr lang="en-US" sz="2000" dirty="0">
                <a:latin typeface="+mj-lt"/>
                <a:ea typeface="+mj-ea"/>
                <a:cs typeface="+mj-cs"/>
              </a:rPr>
              <a:t>). </a:t>
            </a:r>
          </a:p>
          <a:p>
            <a:pPr defTabSz="457200">
              <a:lnSpc>
                <a:spcPct val="90000"/>
              </a:lnSpc>
              <a:spcBef>
                <a:spcPts val="1000"/>
              </a:spcBef>
              <a:buClr>
                <a:schemeClr val="accent1"/>
              </a:buClr>
              <a:buSzPct val="80000"/>
              <a:buFont typeface="Wingdings 3" charset="2"/>
              <a:buChar char=""/>
            </a:pPr>
            <a:endParaRPr lang="en-US" sz="2000" dirty="0">
              <a:latin typeface="+mj-lt"/>
              <a:ea typeface="+mj-ea"/>
              <a:cs typeface="+mj-cs"/>
            </a:endParaRPr>
          </a:p>
        </p:txBody>
      </p:sp>
    </p:spTree>
    <p:extLst>
      <p:ext uri="{BB962C8B-B14F-4D97-AF65-F5344CB8AC3E}">
        <p14:creationId xmlns="" xmlns:p14="http://schemas.microsoft.com/office/powerpoint/2010/main" val="430216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6B4B361D-495C-4861-B66F-2AEF817C457D}"/>
              </a:ext>
            </a:extLst>
          </p:cNvPr>
          <p:cNvSpPr>
            <a:spLocks noGrp="1"/>
          </p:cNvSpPr>
          <p:nvPr>
            <p:ph type="title"/>
          </p:nvPr>
        </p:nvSpPr>
        <p:spPr>
          <a:xfrm>
            <a:off x="664235" y="804672"/>
            <a:ext cx="3804248" cy="5248656"/>
          </a:xfrm>
        </p:spPr>
        <p:txBody>
          <a:bodyPr vert="horz" lIns="91440" tIns="45720" rIns="91440" bIns="45720" rtlCol="0" anchor="ctr">
            <a:normAutofit/>
          </a:bodyPr>
          <a:lstStyle/>
          <a:p>
            <a:pPr algn="ctr"/>
            <a:r>
              <a:rPr lang="ro-RO" dirty="0" smtClean="0"/>
              <a:t>Dovezi internaţionale</a:t>
            </a:r>
            <a:endParaRPr lang="en-US" dirty="0"/>
          </a:p>
        </p:txBody>
      </p:sp>
      <p:sp>
        <p:nvSpPr>
          <p:cNvPr id="4" name="TextBox 3">
            <a:extLst>
              <a:ext uri="{FF2B5EF4-FFF2-40B4-BE49-F238E27FC236}">
                <a16:creationId xmlns="" xmlns:a16="http://schemas.microsoft.com/office/drawing/2014/main" id="{B07A141F-7EEF-46A6-95D2-25FEFF418038}"/>
              </a:ext>
            </a:extLst>
          </p:cNvPr>
          <p:cNvSpPr txBox="1"/>
          <p:nvPr/>
        </p:nvSpPr>
        <p:spPr>
          <a:xfrm>
            <a:off x="4975861" y="804671"/>
            <a:ext cx="6399930" cy="524865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algn="just" defTabSz="457200">
              <a:spcBef>
                <a:spcPts val="1000"/>
              </a:spcBef>
              <a:buClr>
                <a:schemeClr val="accent1"/>
              </a:buClr>
              <a:buSzPct val="80000"/>
              <a:buFont typeface="Wingdings 3" charset="2"/>
              <a:buChar char=""/>
            </a:pPr>
            <a:r>
              <a:rPr lang="en-US" dirty="0">
                <a:latin typeface="+mj-lt"/>
                <a:ea typeface="+mj-ea"/>
                <a:cs typeface="+mj-cs"/>
              </a:rPr>
              <a:t>VM </a:t>
            </a:r>
            <a:r>
              <a:rPr lang="ro-RO" dirty="0" smtClean="0">
                <a:latin typeface="+mj-lt"/>
                <a:ea typeface="+mj-ea"/>
                <a:cs typeface="+mj-cs"/>
              </a:rPr>
              <a:t>a fost folosit cu succes în Cipru pentru a învăţa persoanele cu DI cum să salute oamenii atunci când îi întâlnesc (</a:t>
            </a:r>
            <a:r>
              <a:rPr lang="en-US" dirty="0" err="1" smtClean="0">
                <a:latin typeface="+mj-lt"/>
                <a:ea typeface="+mj-ea"/>
                <a:cs typeface="+mj-cs"/>
              </a:rPr>
              <a:t>Avcioglu</a:t>
            </a:r>
            <a:r>
              <a:rPr lang="en-US" dirty="0">
                <a:latin typeface="+mj-lt"/>
                <a:ea typeface="+mj-ea"/>
                <a:cs typeface="+mj-cs"/>
              </a:rPr>
              <a:t>, 2013). </a:t>
            </a:r>
          </a:p>
          <a:p>
            <a:pPr marL="285750" indent="-285750" defTabSz="457200">
              <a:spcBef>
                <a:spcPts val="1000"/>
              </a:spcBef>
              <a:buClr>
                <a:schemeClr val="accent1"/>
              </a:buClr>
              <a:buSzPct val="80000"/>
              <a:buFont typeface="Wingdings 3" charset="2"/>
              <a:buChar char=""/>
            </a:pPr>
            <a:endParaRPr lang="en-US" dirty="0">
              <a:latin typeface="+mj-lt"/>
              <a:ea typeface="+mj-ea"/>
              <a:cs typeface="+mj-cs"/>
            </a:endParaRPr>
          </a:p>
          <a:p>
            <a:pPr marL="285750" indent="-285750" defTabSz="457200">
              <a:spcBef>
                <a:spcPts val="1000"/>
              </a:spcBef>
              <a:buClr>
                <a:schemeClr val="accent1"/>
              </a:buClr>
              <a:buSzPct val="80000"/>
              <a:buFont typeface="Wingdings 3" charset="2"/>
              <a:buChar char=""/>
            </a:pPr>
            <a:r>
              <a:rPr lang="en-US" dirty="0">
                <a:latin typeface="+mj-lt"/>
                <a:ea typeface="+mj-ea"/>
                <a:cs typeface="+mj-cs"/>
              </a:rPr>
              <a:t>VM </a:t>
            </a:r>
            <a:r>
              <a:rPr lang="ro-RO" dirty="0" smtClean="0">
                <a:latin typeface="+mj-lt"/>
                <a:ea typeface="+mj-ea"/>
                <a:cs typeface="+mj-cs"/>
              </a:rPr>
              <a:t>a fost folosit cu succes în Corea pentru a îmbunătăţi comportamentul şi independenţa în performarea sarcinii de lucru a adolescenţilor cu TSA. Toţi participanţii au demonstrat îmbunătăţirea comportamentului vizat, încă de la începutul sesiunilor terapeutice. Comportamentele îmbunătăţite au fost, de asemenea, transferate</a:t>
            </a:r>
            <a:r>
              <a:rPr lang="en-US" dirty="0">
                <a:latin typeface="+mj-lt"/>
                <a:ea typeface="+mj-ea"/>
                <a:cs typeface="+mj-cs"/>
              </a:rPr>
              <a:t> </a:t>
            </a:r>
            <a:r>
              <a:rPr lang="ro-RO" dirty="0" smtClean="0">
                <a:latin typeface="+mj-lt"/>
                <a:ea typeface="+mj-ea"/>
                <a:cs typeface="+mj-cs"/>
              </a:rPr>
              <a:t>şi în alte domenii ale vieţii lor de zi cu zi. </a:t>
            </a:r>
            <a:r>
              <a:rPr lang="en-US" dirty="0" smtClean="0">
                <a:latin typeface="+mj-lt"/>
                <a:ea typeface="+mj-ea"/>
                <a:cs typeface="+mj-cs"/>
              </a:rPr>
              <a:t>(</a:t>
            </a:r>
            <a:r>
              <a:rPr lang="en-US" dirty="0">
                <a:latin typeface="+mj-lt"/>
                <a:ea typeface="+mj-ea"/>
                <a:cs typeface="+mj-cs"/>
              </a:rPr>
              <a:t>Kim, 2018). </a:t>
            </a:r>
          </a:p>
          <a:p>
            <a:pPr defTabSz="457200">
              <a:spcBef>
                <a:spcPts val="1000"/>
              </a:spcBef>
              <a:buClr>
                <a:schemeClr val="accent1"/>
              </a:buClr>
              <a:buSzPct val="80000"/>
              <a:buFont typeface="Wingdings 3" charset="2"/>
              <a:buChar char=""/>
            </a:pPr>
            <a:endParaRPr lang="en-US" dirty="0">
              <a:latin typeface="+mj-lt"/>
              <a:ea typeface="+mj-ea"/>
              <a:cs typeface="+mj-cs"/>
            </a:endParaRPr>
          </a:p>
        </p:txBody>
      </p:sp>
    </p:spTree>
    <p:extLst>
      <p:ext uri="{BB962C8B-B14F-4D97-AF65-F5344CB8AC3E}">
        <p14:creationId xmlns="" xmlns:p14="http://schemas.microsoft.com/office/powerpoint/2010/main" val="2114379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07EA83F3-D731-4225-B0DB-DED73E14747F}"/>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ro-RO" sz="2300" dirty="0" smtClean="0"/>
              <a:t>Folosirea VM şi “video-instruirea” </a:t>
            </a:r>
            <a:br>
              <a:rPr lang="ro-RO" sz="2300" dirty="0" smtClean="0"/>
            </a:br>
            <a:r>
              <a:rPr lang="ro-RO" sz="2300" dirty="0" smtClean="0"/>
              <a:t>personalului  </a:t>
            </a:r>
            <a:r>
              <a:rPr lang="en-US" sz="2300" dirty="0"/>
              <a:t> </a:t>
            </a:r>
          </a:p>
        </p:txBody>
      </p:sp>
      <p:sp>
        <p:nvSpPr>
          <p:cNvPr id="4" name="TextBox 3">
            <a:extLst>
              <a:ext uri="{FF2B5EF4-FFF2-40B4-BE49-F238E27FC236}">
                <a16:creationId xmlns="" xmlns:a16="http://schemas.microsoft.com/office/drawing/2014/main" id="{F431BBAF-CB1F-4E13-A0DD-BDF11DD43DC0}"/>
              </a:ext>
            </a:extLst>
          </p:cNvPr>
          <p:cNvSpPr txBox="1"/>
          <p:nvPr/>
        </p:nvSpPr>
        <p:spPr>
          <a:xfrm>
            <a:off x="4975861" y="804671"/>
            <a:ext cx="6399930" cy="524865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85750" defTabSz="457200">
              <a:lnSpc>
                <a:spcPct val="90000"/>
              </a:lnSpc>
              <a:spcBef>
                <a:spcPts val="1000"/>
              </a:spcBef>
              <a:buClr>
                <a:schemeClr val="accent1"/>
              </a:buClr>
              <a:buSzPct val="80000"/>
              <a:buFont typeface="Wingdings 3" charset="2"/>
              <a:buChar char=""/>
            </a:pPr>
            <a:r>
              <a:rPr lang="ro-RO" dirty="0" smtClean="0"/>
              <a:t>Un studiu comparativ asupra eficienței instruirii în terapie ocupațională prin video-conferință sau cursuri “la clasă”, a constatat că ambele metode de pregătire sunt în egală măsură de eficiente și că ambele sunt opțiuni la fel de valoroase </a:t>
            </a:r>
            <a:r>
              <a:rPr lang="en-US" dirty="0" smtClean="0">
                <a:latin typeface="+mj-lt"/>
                <a:ea typeface="+mj-ea"/>
                <a:cs typeface="+mj-cs"/>
              </a:rPr>
              <a:t>(</a:t>
            </a:r>
            <a:r>
              <a:rPr lang="en-US" dirty="0" err="1">
                <a:latin typeface="+mj-lt"/>
                <a:ea typeface="+mj-ea"/>
                <a:cs typeface="+mj-cs"/>
              </a:rPr>
              <a:t>Iglesisas</a:t>
            </a:r>
            <a:r>
              <a:rPr lang="en-US" dirty="0">
                <a:latin typeface="+mj-lt"/>
                <a:ea typeface="+mj-ea"/>
                <a:cs typeface="+mj-cs"/>
              </a:rPr>
              <a:t> et. Al, 2012</a:t>
            </a:r>
            <a:r>
              <a:rPr lang="en-US" dirty="0" smtClean="0">
                <a:latin typeface="+mj-lt"/>
                <a:ea typeface="+mj-ea"/>
                <a:cs typeface="+mj-cs"/>
              </a:rPr>
              <a:t>).</a:t>
            </a:r>
            <a:endParaRPr lang="ro-RO" dirty="0" smtClean="0">
              <a:latin typeface="+mj-lt"/>
              <a:ea typeface="+mj-ea"/>
              <a:cs typeface="+mj-cs"/>
            </a:endParaRPr>
          </a:p>
          <a:p>
            <a:pPr marL="285750" indent="-285750" defTabSz="457200">
              <a:lnSpc>
                <a:spcPct val="90000"/>
              </a:lnSpc>
              <a:spcBef>
                <a:spcPts val="1000"/>
              </a:spcBef>
              <a:buClr>
                <a:schemeClr val="accent1"/>
              </a:buClr>
              <a:buSzPct val="80000"/>
            </a:pPr>
            <a:endParaRPr lang="en-US" dirty="0">
              <a:latin typeface="+mj-lt"/>
              <a:ea typeface="+mj-ea"/>
              <a:cs typeface="+mj-cs"/>
            </a:endParaRPr>
          </a:p>
          <a:p>
            <a:pPr marL="285750" indent="-285750" defTabSz="457200">
              <a:lnSpc>
                <a:spcPct val="90000"/>
              </a:lnSpc>
              <a:spcBef>
                <a:spcPts val="1000"/>
              </a:spcBef>
              <a:buClr>
                <a:schemeClr val="accent1"/>
              </a:buClr>
              <a:buSzPct val="80000"/>
              <a:buFont typeface="Wingdings 3" charset="2"/>
              <a:buChar char=""/>
            </a:pPr>
            <a:r>
              <a:rPr lang="ro-RO" dirty="0" smtClean="0"/>
              <a:t>A fost realizat un studiu pentru a determina eficacitatea utilizării VM, cu instrucțiuni vocale pentru instruirea personalului. Studiul a constatat că personalul </a:t>
            </a:r>
            <a:r>
              <a:rPr lang="ro-RO" dirty="0" smtClean="0"/>
              <a:t>dobândise o </a:t>
            </a:r>
            <a:r>
              <a:rPr lang="ro-RO" dirty="0" smtClean="0"/>
              <a:t>bună înțelegere a materialului prezentat, considerând că modelarea video este o formă eficientă de învățare</a:t>
            </a:r>
            <a:r>
              <a:rPr lang="en-US" dirty="0">
                <a:latin typeface="+mj-lt"/>
                <a:ea typeface="+mj-ea"/>
                <a:cs typeface="+mj-cs"/>
              </a:rPr>
              <a:t> (</a:t>
            </a:r>
            <a:r>
              <a:rPr lang="en-US" dirty="0" err="1">
                <a:latin typeface="+mj-lt"/>
                <a:ea typeface="+mj-ea"/>
                <a:cs typeface="+mj-cs"/>
              </a:rPr>
              <a:t>Lipschultz</a:t>
            </a:r>
            <a:r>
              <a:rPr lang="en-US" dirty="0">
                <a:latin typeface="+mj-lt"/>
                <a:ea typeface="+mj-ea"/>
                <a:cs typeface="+mj-cs"/>
              </a:rPr>
              <a:t> et al., 2015). </a:t>
            </a:r>
          </a:p>
          <a:p>
            <a:pPr defTabSz="457200">
              <a:lnSpc>
                <a:spcPct val="90000"/>
              </a:lnSpc>
              <a:spcBef>
                <a:spcPts val="1000"/>
              </a:spcBef>
              <a:buClr>
                <a:schemeClr val="accent1"/>
              </a:buClr>
              <a:buSzPct val="80000"/>
              <a:buFont typeface="Wingdings 3" charset="2"/>
              <a:buChar char=""/>
            </a:pPr>
            <a:endParaRPr lang="en-US" dirty="0">
              <a:latin typeface="+mj-lt"/>
              <a:ea typeface="+mj-ea"/>
              <a:cs typeface="+mj-cs"/>
            </a:endParaRPr>
          </a:p>
        </p:txBody>
      </p:sp>
    </p:spTree>
    <p:extLst>
      <p:ext uri="{BB962C8B-B14F-4D97-AF65-F5344CB8AC3E}">
        <p14:creationId xmlns="" xmlns:p14="http://schemas.microsoft.com/office/powerpoint/2010/main" val="288369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DFB3CEA1-88D9-42FB-88ED-1E9807FE65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Icon&#10;&#10;Description automatically generated">
            <a:extLst>
              <a:ext uri="{FF2B5EF4-FFF2-40B4-BE49-F238E27FC236}">
                <a16:creationId xmlns="" xmlns:a16="http://schemas.microsoft.com/office/drawing/2014/main" id="{89090905-403D-4219-81DC-9219B8D5AE81}"/>
              </a:ext>
            </a:extLst>
          </p:cNvPr>
          <p:cNvPicPr>
            <a:picLocks noChangeAspect="1"/>
          </p:cNvPicPr>
          <p:nvPr/>
        </p:nvPicPr>
        <p:blipFill>
          <a:blip r:embed="rId3" cstate="print">
            <a:extLst>
              <a:ext uri="{837473B0-CC2E-450A-ABE3-18F120FF3D39}">
                <a1611:picAttrSrcUrl xmlns="" xmlns:a1611="http://schemas.microsoft.com/office/drawing/2016/11/main" r:id="rId5"/>
              </a:ext>
            </a:extLst>
          </a:blip>
          <a:stretch>
            <a:fillRect/>
          </a:stretch>
        </p:blipFill>
        <p:spPr>
          <a:xfrm>
            <a:off x="3310467" y="643467"/>
            <a:ext cx="5571066" cy="5571066"/>
          </a:xfrm>
          <a:prstGeom prst="rect">
            <a:avLst/>
          </a:prstGeom>
        </p:spPr>
      </p:pic>
      <p:sp>
        <p:nvSpPr>
          <p:cNvPr id="6" name="Rectangle 9">
            <a:extLst>
              <a:ext uri="{FF2B5EF4-FFF2-40B4-BE49-F238E27FC236}">
                <a16:creationId xmlns="" xmlns:a16="http://schemas.microsoft.com/office/drawing/2014/main" id="{9A6C928E-4252-4F33-8C34-E50A12A317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 xmlns:p14="http://schemas.microsoft.com/office/powerpoint/2010/main" val="209102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 xmlns:a16="http://schemas.microsoft.com/office/drawing/2014/main" id="{D0F10BFA-1CFA-478F-9297-64C4458FF13B}"/>
              </a:ext>
            </a:extLst>
          </p:cNvPr>
          <p:cNvSpPr>
            <a:spLocks noGrp="1"/>
          </p:cNvSpPr>
          <p:nvPr>
            <p:ph type="title"/>
          </p:nvPr>
        </p:nvSpPr>
        <p:spPr>
          <a:xfrm>
            <a:off x="1103312" y="452718"/>
            <a:ext cx="8947522" cy="1400530"/>
          </a:xfrm>
        </p:spPr>
        <p:txBody>
          <a:bodyPr anchor="ctr">
            <a:normAutofit/>
          </a:bodyPr>
          <a:lstStyle/>
          <a:p>
            <a:r>
              <a:rPr lang="ro-RO" dirty="0" smtClean="0">
                <a:solidFill>
                  <a:srgbClr val="FFFFFF"/>
                </a:solidFill>
                <a:cs typeface="Calibri Light"/>
              </a:rPr>
              <a:t>Resurse </a:t>
            </a:r>
            <a:r>
              <a:rPr lang="ro-RO" dirty="0" smtClean="0">
                <a:solidFill>
                  <a:srgbClr val="FFFFFF"/>
                </a:solidFill>
                <a:cs typeface="Calibri Light"/>
              </a:rPr>
              <a:t>bibliografice </a:t>
            </a:r>
            <a:endParaRPr lang="en-US" dirty="0">
              <a:solidFill>
                <a:srgbClr val="FFFFFF"/>
              </a:solidFill>
            </a:endParaRPr>
          </a:p>
        </p:txBody>
      </p:sp>
      <p:sp>
        <p:nvSpPr>
          <p:cNvPr id="3" name="Content Placeholder 2">
            <a:extLst>
              <a:ext uri="{FF2B5EF4-FFF2-40B4-BE49-F238E27FC236}">
                <a16:creationId xmlns="" xmlns:a16="http://schemas.microsoft.com/office/drawing/2014/main" id="{18C7CEB5-BCE2-41A3-A4D7-78A0D22923A5}"/>
              </a:ext>
            </a:extLst>
          </p:cNvPr>
          <p:cNvSpPr>
            <a:spLocks noGrp="1"/>
          </p:cNvSpPr>
          <p:nvPr>
            <p:ph idx="1"/>
          </p:nvPr>
        </p:nvSpPr>
        <p:spPr>
          <a:xfrm>
            <a:off x="140029" y="2662878"/>
            <a:ext cx="11750125" cy="4174992"/>
          </a:xfrm>
        </p:spPr>
        <p:txBody>
          <a:bodyPr vert="horz" lIns="91440" tIns="45720" rIns="91440" bIns="45720" rtlCol="0" anchor="t">
            <a:noAutofit/>
          </a:bodyPr>
          <a:lstStyle/>
          <a:p>
            <a:pPr>
              <a:buNone/>
            </a:pPr>
            <a:r>
              <a:rPr lang="en-US" sz="1400" err="1">
                <a:latin typeface="Century Gothic"/>
                <a:ea typeface="+mj-lt"/>
                <a:cs typeface="+mj-lt"/>
              </a:rPr>
              <a:t>Avcioglu</a:t>
            </a:r>
            <a:r>
              <a:rPr lang="en-US" sz="1400">
                <a:latin typeface="Century Gothic"/>
                <a:ea typeface="+mj-lt"/>
                <a:cs typeface="+mj-lt"/>
              </a:rPr>
              <a:t>, H. (2013). Effectiveness of Video Modelling in Training Students with Intellectual Disabilities to Greet People When They Meet. </a:t>
            </a:r>
            <a:r>
              <a:rPr lang="en-US" sz="1400" i="1">
                <a:latin typeface="Century Gothic"/>
                <a:ea typeface="+mj-lt"/>
                <a:cs typeface="+mj-lt"/>
              </a:rPr>
              <a:t>Educational Sciences: Theory &amp; Practice. 13</a:t>
            </a:r>
            <a:r>
              <a:rPr lang="en-US" sz="1400">
                <a:latin typeface="Century Gothic"/>
                <a:ea typeface="+mj-lt"/>
                <a:cs typeface="+mj-lt"/>
              </a:rPr>
              <a:t>(1). 466-477. </a:t>
            </a:r>
            <a:endParaRPr lang="en-US" sz="1400">
              <a:ea typeface="+mj-lt"/>
              <a:cs typeface="+mj-lt"/>
            </a:endParaRPr>
          </a:p>
          <a:p>
            <a:pPr>
              <a:buNone/>
            </a:pPr>
            <a:r>
              <a:rPr lang="en-US" sz="1400">
                <a:latin typeface="Century Gothic"/>
                <a:ea typeface="+mj-lt"/>
                <a:cs typeface="+mj-lt"/>
              </a:rPr>
              <a:t>Bandura, A. (1986). Social foundations of thought and action: A social cognitive theory.  Englewood Cliffs, NJ: Prentice Hall. Englewood Cliffs, NJ: Prentice Hall.  </a:t>
            </a:r>
            <a:endParaRPr lang="en-US" sz="1400">
              <a:ea typeface="+mj-lt"/>
              <a:cs typeface="+mj-lt"/>
            </a:endParaRPr>
          </a:p>
          <a:p>
            <a:pPr indent="-457200">
              <a:buNone/>
            </a:pPr>
            <a:r>
              <a:rPr lang="en-US" sz="1400">
                <a:latin typeface="Century Gothic"/>
                <a:ea typeface="+mj-lt"/>
                <a:cs typeface="+mj-lt"/>
              </a:rPr>
              <a:t>Becker, E.M., Watry-Christian, M., Simmons, A., </a:t>
            </a:r>
            <a:r>
              <a:rPr lang="en-US" sz="1400" err="1">
                <a:latin typeface="Century Gothic"/>
                <a:ea typeface="+mj-lt"/>
                <a:cs typeface="+mj-lt"/>
              </a:rPr>
              <a:t>Esperen</a:t>
            </a:r>
            <a:r>
              <a:rPr lang="en-US" sz="1400">
                <a:latin typeface="Century Gothic"/>
                <a:ea typeface="+mj-lt"/>
                <a:cs typeface="+mj-lt"/>
              </a:rPr>
              <a:t>, A. V. (2016). Occupational Therapy and Video Modeling for Children With Autism. </a:t>
            </a:r>
            <a:r>
              <a:rPr lang="en-US" sz="1400" i="1">
                <a:latin typeface="Century Gothic"/>
                <a:ea typeface="+mj-lt"/>
                <a:cs typeface="+mj-lt"/>
              </a:rPr>
              <a:t>Journal of Occupational Therapy, Schools, &amp; Early Intervention. 9</a:t>
            </a:r>
            <a:r>
              <a:rPr lang="en-US" sz="1400">
                <a:latin typeface="Century Gothic"/>
                <a:ea typeface="+mj-lt"/>
                <a:cs typeface="+mj-lt"/>
              </a:rPr>
              <a:t>(3). 226-241. </a:t>
            </a:r>
          </a:p>
          <a:p>
            <a:pPr indent="-457200">
              <a:buNone/>
            </a:pPr>
            <a:r>
              <a:rPr lang="en-US" sz="1400">
                <a:latin typeface="Century Gothic"/>
                <a:ea typeface="+mj-lt"/>
                <a:cs typeface="+mj-lt"/>
              </a:rPr>
              <a:t>Bellini, S., &amp; Akullian, J. (2007). A meta-analysis of VM and video self-modeling interventions for children and adolescents with autism spectrum disorders. </a:t>
            </a:r>
            <a:r>
              <a:rPr lang="en-US" sz="1400" i="1">
                <a:latin typeface="Century Gothic"/>
                <a:ea typeface="+mj-lt"/>
                <a:cs typeface="+mj-lt"/>
              </a:rPr>
              <a:t>Exceptional Children,73</a:t>
            </a:r>
            <a:r>
              <a:rPr lang="en-US" sz="1400">
                <a:latin typeface="Century Gothic"/>
                <a:ea typeface="+mj-lt"/>
                <a:cs typeface="+mj-lt"/>
              </a:rPr>
              <a:t>(3), 264-287. </a:t>
            </a:r>
            <a:r>
              <a:rPr lang="en-US" sz="1400">
                <a:latin typeface="Century Gothic"/>
                <a:ea typeface="+mj-lt"/>
                <a:cs typeface="+mj-lt"/>
                <a:hlinkClick r:id="rId2"/>
              </a:rPr>
              <a:t>http://vsmproject.pbworks.com/f/videometa.pdf</a:t>
            </a:r>
            <a:endParaRPr lang="en-US" sz="1400">
              <a:ea typeface="+mj-lt"/>
              <a:cs typeface="+mj-lt"/>
            </a:endParaRPr>
          </a:p>
          <a:p>
            <a:pPr indent="-457200">
              <a:buNone/>
            </a:pPr>
            <a:r>
              <a:rPr lang="en-US" sz="1400">
                <a:latin typeface="Century Gothic"/>
                <a:ea typeface="+mn-lt"/>
                <a:cs typeface="+mn-lt"/>
              </a:rPr>
              <a:t>Corbett, B.A. (2003). VM: A window into the world of autism. </a:t>
            </a:r>
            <a:r>
              <a:rPr lang="en-US" sz="1400" i="1">
                <a:latin typeface="Century Gothic"/>
                <a:ea typeface="+mn-lt"/>
                <a:cs typeface="+mn-lt"/>
              </a:rPr>
              <a:t>The Behavior Analyst Today, 4</a:t>
            </a:r>
            <a:r>
              <a:rPr lang="en-US" sz="1400">
                <a:latin typeface="Century Gothic"/>
                <a:ea typeface="+mn-lt"/>
                <a:cs typeface="+mn-lt"/>
              </a:rPr>
              <a:t>, 367-75. </a:t>
            </a:r>
            <a:endParaRPr lang="en-US" sz="1400">
              <a:latin typeface="Century Gothic"/>
              <a:ea typeface="+mn-lt"/>
              <a:cs typeface="Times New Roman"/>
            </a:endParaRPr>
          </a:p>
          <a:p>
            <a:pPr indent="-457200">
              <a:buNone/>
            </a:pPr>
            <a:r>
              <a:rPr lang="en-US" sz="1400">
                <a:latin typeface="Century Gothic"/>
                <a:ea typeface="+mn-lt"/>
                <a:cs typeface="+mn-lt"/>
              </a:rPr>
              <a:t>Franzone, E., &amp; Collet-Klingenberg, L. (2008). Overview of video modeling. Madison, WI: The National Professional Development Center on Autism Spectrum Disorders, Waisman Center, University of Wisconsin. </a:t>
            </a:r>
            <a:endParaRPr lang="en-US" sz="1400">
              <a:latin typeface="Century Gothic"/>
              <a:cs typeface="Times New Roman"/>
            </a:endParaRPr>
          </a:p>
          <a:p>
            <a:pPr indent="-457200">
              <a:buNone/>
            </a:pPr>
            <a:r>
              <a:rPr lang="en-US" sz="1400">
                <a:latin typeface="Century Gothic"/>
                <a:cs typeface="Times New Roman"/>
              </a:rPr>
              <a:t>Hadadi, A., </a:t>
            </a:r>
            <a:r>
              <a:rPr lang="en-US" sz="1400" err="1">
                <a:latin typeface="Century Gothic"/>
                <a:cs typeface="Times New Roman"/>
              </a:rPr>
              <a:t>Lirgg</a:t>
            </a:r>
            <a:r>
              <a:rPr lang="en-US" sz="1400">
                <a:latin typeface="Century Gothic"/>
                <a:cs typeface="Times New Roman"/>
              </a:rPr>
              <a:t>, C.D., Gorman, D.R., Schafer-Whitby, P. (</a:t>
            </a:r>
            <a:r>
              <a:rPr lang="en-US" sz="1400" err="1">
                <a:latin typeface="Century Gothic"/>
                <a:cs typeface="Times New Roman"/>
              </a:rPr>
              <a:t>n.d</a:t>
            </a:r>
            <a:r>
              <a:rPr lang="en-US" sz="1400">
                <a:latin typeface="Century Gothic"/>
                <a:cs typeface="Times New Roman"/>
              </a:rPr>
              <a:t>). The Effect of Using Video Modeling to Improve Motor Skills in Preschoolers with Autism. 33-43.  </a:t>
            </a:r>
          </a:p>
          <a:p>
            <a:pPr indent="-457200">
              <a:buNone/>
            </a:pPr>
            <a:r>
              <a:rPr lang="en-US" sz="1400">
                <a:latin typeface="Century Gothic"/>
                <a:ea typeface="+mn-lt"/>
                <a:cs typeface="+mn-lt"/>
              </a:rPr>
              <a:t>Hammond, D., Whatley, A., Ayres, K., &amp; Gast, D. (2010). Effectiveness of VM to teach iPod use to students with moderate intellectual disabilities. </a:t>
            </a:r>
            <a:r>
              <a:rPr lang="en-US" sz="1400" i="1">
                <a:latin typeface="Century Gothic"/>
                <a:ea typeface="+mn-lt"/>
                <a:cs typeface="+mn-lt"/>
              </a:rPr>
              <a:t>Education and Training in Autism and Developmental Disabilities, 45</a:t>
            </a:r>
            <a:r>
              <a:rPr lang="en-US" sz="1400">
                <a:latin typeface="Century Gothic"/>
                <a:ea typeface="+mn-lt"/>
                <a:cs typeface="+mn-lt"/>
              </a:rPr>
              <a:t>(4), 525-538. </a:t>
            </a:r>
            <a:r>
              <a:rPr lang="en-US" sz="1400">
                <a:latin typeface="Century Gothic"/>
                <a:ea typeface="+mn-lt"/>
                <a:cs typeface="+mn-lt"/>
                <a:hlinkClick r:id="rId3"/>
              </a:rPr>
              <a:t>https://www.jstor.org/stable/23879758</a:t>
            </a:r>
            <a:endParaRPr lang="en-US" sz="1400">
              <a:latin typeface="Century Gothic"/>
              <a:ea typeface="+mn-lt"/>
              <a:cs typeface="+mn-lt"/>
            </a:endParaRPr>
          </a:p>
          <a:p>
            <a:pPr marL="0" indent="-457200">
              <a:buNone/>
            </a:pPr>
            <a:endParaRPr lang="en-US" sz="1400">
              <a:latin typeface="Century Gothic"/>
              <a:ea typeface="+mn-lt"/>
              <a:cs typeface="+mn-lt"/>
            </a:endParaRPr>
          </a:p>
        </p:txBody>
      </p:sp>
    </p:spTree>
    <p:extLst>
      <p:ext uri="{BB962C8B-B14F-4D97-AF65-F5344CB8AC3E}">
        <p14:creationId xmlns="" xmlns:p14="http://schemas.microsoft.com/office/powerpoint/2010/main" val="2325780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 xmlns:a16="http://schemas.microsoft.com/office/drawing/2014/main" id="{FBB1D327-3FF3-4127-923B-F367A0C45CC0}"/>
              </a:ext>
            </a:extLst>
          </p:cNvPr>
          <p:cNvSpPr>
            <a:spLocks noGrp="1"/>
          </p:cNvSpPr>
          <p:nvPr>
            <p:ph type="title"/>
          </p:nvPr>
        </p:nvSpPr>
        <p:spPr>
          <a:xfrm>
            <a:off x="1103312" y="452718"/>
            <a:ext cx="8947522" cy="1400530"/>
          </a:xfrm>
        </p:spPr>
        <p:txBody>
          <a:bodyPr anchor="ctr">
            <a:normAutofit/>
          </a:bodyPr>
          <a:lstStyle/>
          <a:p>
            <a:r>
              <a:rPr lang="en-US" dirty="0" smtClean="0">
                <a:solidFill>
                  <a:srgbClr val="FFFFFF"/>
                </a:solidFill>
              </a:rPr>
              <a:t>Re</a:t>
            </a:r>
            <a:r>
              <a:rPr lang="ro-RO" dirty="0" smtClean="0">
                <a:solidFill>
                  <a:srgbClr val="FFFFFF"/>
                </a:solidFill>
              </a:rPr>
              <a:t>surse bibliografice</a:t>
            </a:r>
            <a:endParaRPr lang="en-US" dirty="0">
              <a:solidFill>
                <a:srgbClr val="FFFFFF"/>
              </a:solidFill>
            </a:endParaRPr>
          </a:p>
        </p:txBody>
      </p:sp>
      <p:sp>
        <p:nvSpPr>
          <p:cNvPr id="3" name="Content Placeholder 2">
            <a:extLst>
              <a:ext uri="{FF2B5EF4-FFF2-40B4-BE49-F238E27FC236}">
                <a16:creationId xmlns="" xmlns:a16="http://schemas.microsoft.com/office/drawing/2014/main" id="{AE8E64F3-B33E-479A-BB73-36495DEC36BC}"/>
              </a:ext>
            </a:extLst>
          </p:cNvPr>
          <p:cNvSpPr>
            <a:spLocks noGrp="1"/>
          </p:cNvSpPr>
          <p:nvPr>
            <p:ph idx="1"/>
          </p:nvPr>
        </p:nvSpPr>
        <p:spPr>
          <a:xfrm>
            <a:off x="197539" y="2360954"/>
            <a:ext cx="11563220" cy="3944954"/>
          </a:xfrm>
        </p:spPr>
        <p:txBody>
          <a:bodyPr vert="horz" lIns="91440" tIns="45720" rIns="91440" bIns="45720" rtlCol="0" anchor="t">
            <a:noAutofit/>
          </a:bodyPr>
          <a:lstStyle/>
          <a:p>
            <a:pPr marL="0" indent="-457200">
              <a:buNone/>
            </a:pPr>
            <a:r>
              <a:rPr lang="en-US" sz="1300">
                <a:latin typeface="Century Gothic"/>
                <a:ea typeface="+mj-lt"/>
                <a:cs typeface="Times New Roman"/>
              </a:rPr>
              <a:t>Hein, R. (2019). Effectiveness of VM in children with autism spectrum disorder. </a:t>
            </a:r>
            <a:r>
              <a:rPr lang="en-US" sz="1300" i="1">
                <a:latin typeface="Century Gothic"/>
                <a:ea typeface="+mj-lt"/>
                <a:cs typeface="Times New Roman"/>
              </a:rPr>
              <a:t>The American Journal of Occupational Therapy, 73(</a:t>
            </a:r>
            <a:r>
              <a:rPr lang="en-US" sz="1300">
                <a:latin typeface="Century Gothic"/>
                <a:ea typeface="+mj-lt"/>
                <a:cs typeface="Times New Roman"/>
              </a:rPr>
              <a:t>4). </a:t>
            </a:r>
          </a:p>
          <a:p>
            <a:pPr>
              <a:buNone/>
            </a:pPr>
            <a:r>
              <a:rPr lang="en-US" sz="1300">
                <a:latin typeface="Century Gothic"/>
                <a:ea typeface="+mj-lt"/>
                <a:cs typeface="Times New Roman"/>
              </a:rPr>
              <a:t>Iglesias, M., Salgado, J.F. (2012). Effectiveness of occupational training through videoconferencing: Comparison with classroom training and individual differences. </a:t>
            </a:r>
            <a:r>
              <a:rPr lang="en-US" sz="1300" i="1">
                <a:latin typeface="Century Gothic"/>
                <a:ea typeface="+mj-lt"/>
                <a:cs typeface="Times New Roman"/>
              </a:rPr>
              <a:t>Journal of Work and Organizational Psychology, 28</a:t>
            </a:r>
            <a:r>
              <a:rPr lang="en-US" sz="1300">
                <a:latin typeface="Century Gothic"/>
                <a:ea typeface="+mj-lt"/>
                <a:cs typeface="Times New Roman"/>
              </a:rPr>
              <a:t>(3). 183-188.</a:t>
            </a:r>
          </a:p>
          <a:p>
            <a:pPr>
              <a:buNone/>
            </a:pPr>
            <a:r>
              <a:rPr lang="en-US" sz="1300">
                <a:latin typeface="Century Gothic"/>
                <a:ea typeface="+mj-lt"/>
                <a:cs typeface="Times New Roman"/>
              </a:rPr>
              <a:t>Kim, J. (2018). Effects of point-of-view video modeling for Korean adolescents with autism to improve their on-task behavior and independent task performance during vegetable gardening. </a:t>
            </a:r>
            <a:r>
              <a:rPr lang="en-US" sz="1300" i="1">
                <a:latin typeface="Century Gothic"/>
                <a:ea typeface="+mj-lt"/>
                <a:cs typeface="Times New Roman"/>
              </a:rPr>
              <a:t>International Journal of Developmental Disabilities, 64</a:t>
            </a:r>
            <a:r>
              <a:rPr lang="en-US" sz="1300">
                <a:latin typeface="Century Gothic"/>
                <a:ea typeface="+mj-lt"/>
                <a:cs typeface="Times New Roman"/>
              </a:rPr>
              <a:t>(4-5). 306-317. DOI 10.1080/20473869.2017.1341449 </a:t>
            </a:r>
            <a:endParaRPr lang="en-US"/>
          </a:p>
          <a:p>
            <a:pPr>
              <a:buNone/>
            </a:pPr>
            <a:r>
              <a:rPr lang="en-US" sz="1300">
                <a:latin typeface="Century Gothic"/>
                <a:cs typeface="Times New Roman"/>
              </a:rPr>
              <a:t>Lipschultz, J. L., </a:t>
            </a:r>
            <a:r>
              <a:rPr lang="en-US" sz="1300" err="1">
                <a:latin typeface="Century Gothic"/>
                <a:cs typeface="Times New Roman"/>
              </a:rPr>
              <a:t>Vladescu</a:t>
            </a:r>
            <a:r>
              <a:rPr lang="en-US" sz="1300">
                <a:latin typeface="Century Gothic"/>
                <a:cs typeface="Times New Roman"/>
              </a:rPr>
              <a:t>, J. C., Reeve, K. F., Reeve, S. A., &amp; Dipsey, C. R. (2015). Using VM with voiceover instruction to train staff to conduct stimulus preference assessments. </a:t>
            </a:r>
            <a:r>
              <a:rPr lang="en-US" sz="1300" i="1">
                <a:latin typeface="Century Gothic"/>
                <a:cs typeface="Times New Roman"/>
              </a:rPr>
              <a:t>Journal of Developmental and Physical Disabilities, 2</a:t>
            </a:r>
            <a:r>
              <a:rPr lang="en-US" sz="1300">
                <a:latin typeface="Century Gothic"/>
                <a:cs typeface="Times New Roman"/>
              </a:rPr>
              <a:t>7(4). https://doi-org.sacredheart.idm.oclc.org/10.1007/s10882-015-9434-4 </a:t>
            </a:r>
            <a:endParaRPr lang="en-US" sz="1300">
              <a:ea typeface="+mj-lt"/>
              <a:cs typeface="+mj-lt"/>
            </a:endParaRPr>
          </a:p>
          <a:p>
            <a:pPr>
              <a:buNone/>
            </a:pPr>
            <a:r>
              <a:rPr lang="en-US" sz="1300">
                <a:latin typeface="Century Gothic"/>
                <a:cs typeface="Times New Roman"/>
              </a:rPr>
              <a:t>Nancarrow, S. A., Booth, A., Ariss, S., Smith, T., Enderby, P., &amp; Roots, A. (2013). Ten principles of good interdisciplinary teamwork. </a:t>
            </a:r>
            <a:r>
              <a:rPr lang="en-US" sz="1300" i="1">
                <a:latin typeface="Century Gothic"/>
                <a:cs typeface="Times New Roman"/>
              </a:rPr>
              <a:t>Human Resources for Health</a:t>
            </a:r>
            <a:r>
              <a:rPr lang="en-US" sz="1300">
                <a:latin typeface="Century Gothic"/>
                <a:cs typeface="Times New Roman"/>
              </a:rPr>
              <a:t>, </a:t>
            </a:r>
            <a:r>
              <a:rPr lang="en-US" sz="1300" i="1">
                <a:latin typeface="Century Gothic"/>
                <a:cs typeface="Times New Roman"/>
              </a:rPr>
              <a:t>11</a:t>
            </a:r>
            <a:r>
              <a:rPr lang="en-US" sz="1300">
                <a:latin typeface="Century Gothic"/>
                <a:cs typeface="Times New Roman"/>
              </a:rPr>
              <a:t>(1), 1–20. </a:t>
            </a:r>
            <a:r>
              <a:rPr lang="en-US" sz="1300">
                <a:latin typeface="Century Gothic"/>
                <a:cs typeface="Times New Roman"/>
                <a:hlinkClick r:id="rId3"/>
              </a:rPr>
              <a:t>https://doi.org/10.1186/1478-4491-11-19</a:t>
            </a:r>
            <a:endParaRPr lang="en-US" sz="1300">
              <a:ea typeface="+mj-lt"/>
              <a:cs typeface="+mj-lt"/>
            </a:endParaRPr>
          </a:p>
          <a:p>
            <a:pPr>
              <a:buNone/>
            </a:pPr>
            <a:r>
              <a:rPr lang="en-US" sz="1300">
                <a:latin typeface="Century Gothic"/>
                <a:cs typeface="Times New Roman"/>
              </a:rPr>
              <a:t>Sani-Bozkurt, S., &amp; Ozen, A. (2015). Effectiveness and efficiency of peer and adult models used in video modeling in teaching pretend play skills to children with autism spectrum disorder. </a:t>
            </a:r>
            <a:r>
              <a:rPr lang="en-US" sz="1300" i="1">
                <a:latin typeface="Century Gothic"/>
                <a:cs typeface="Times New Roman"/>
              </a:rPr>
              <a:t>Education</a:t>
            </a:r>
            <a:r>
              <a:rPr lang="en-US" sz="1300">
                <a:latin typeface="Century Gothic"/>
                <a:cs typeface="Times New Roman"/>
              </a:rPr>
              <a:t> </a:t>
            </a:r>
            <a:r>
              <a:rPr lang="en-US" sz="1300" i="1">
                <a:latin typeface="Century Gothic"/>
                <a:cs typeface="Times New Roman"/>
              </a:rPr>
              <a:t>and Training in Autism and Developmental Disabilities,</a:t>
            </a:r>
            <a:r>
              <a:rPr lang="en-US" sz="1300">
                <a:latin typeface="Century Gothic"/>
                <a:cs typeface="Times New Roman"/>
              </a:rPr>
              <a:t> 50(1), 71-83. </a:t>
            </a:r>
            <a:r>
              <a:rPr lang="en-US" sz="1300">
                <a:latin typeface="Century Gothic"/>
                <a:cs typeface="Times New Roman"/>
                <a:hlinkClick r:id="rId4"/>
              </a:rPr>
              <a:t>https://www.jstor.org/stable/24827502</a:t>
            </a:r>
            <a:r>
              <a:rPr lang="en-US" sz="1300">
                <a:latin typeface="Century Gothic"/>
                <a:cs typeface="Times New Roman"/>
              </a:rPr>
              <a:t> </a:t>
            </a:r>
            <a:endParaRPr lang="en-US" sz="1300">
              <a:ea typeface="+mj-lt"/>
              <a:cs typeface="+mj-lt"/>
            </a:endParaRPr>
          </a:p>
          <a:p>
            <a:pPr>
              <a:buNone/>
            </a:pPr>
            <a:r>
              <a:rPr lang="en-US" sz="1300">
                <a:latin typeface="Century Gothic"/>
                <a:cs typeface="Times New Roman"/>
              </a:rPr>
              <a:t>Steinborn, M., &amp; Knapp, T. J. (1982). Teaching an autistic child pedestrian skills. </a:t>
            </a:r>
            <a:r>
              <a:rPr lang="en-US" sz="1300" i="1">
                <a:latin typeface="Century Gothic"/>
                <a:cs typeface="Times New Roman"/>
              </a:rPr>
              <a:t>Journal of Behavior Therapy and Experimental Psychiatry</a:t>
            </a:r>
            <a:r>
              <a:rPr lang="en-US" sz="1300">
                <a:latin typeface="Century Gothic"/>
                <a:cs typeface="Times New Roman"/>
              </a:rPr>
              <a:t>, </a:t>
            </a:r>
            <a:r>
              <a:rPr lang="en-US" sz="1300" i="1">
                <a:latin typeface="Century Gothic"/>
                <a:cs typeface="Times New Roman"/>
              </a:rPr>
              <a:t>13</a:t>
            </a:r>
            <a:r>
              <a:rPr lang="en-US" sz="1300">
                <a:latin typeface="Century Gothic"/>
                <a:cs typeface="Times New Roman"/>
              </a:rPr>
              <a:t>(4), 347–351. </a:t>
            </a:r>
            <a:r>
              <a:rPr lang="en-US" sz="1300">
                <a:latin typeface="Century Gothic"/>
                <a:cs typeface="Times New Roman"/>
                <a:hlinkClick r:id="rId5"/>
              </a:rPr>
              <a:t>https://doi.org/10.1016/0005-7916(82)90083-0</a:t>
            </a:r>
            <a:endParaRPr lang="en-US" sz="1300">
              <a:latin typeface="Century Gothic"/>
              <a:ea typeface="+mj-lt"/>
              <a:cs typeface="+mj-lt"/>
            </a:endParaRPr>
          </a:p>
        </p:txBody>
      </p:sp>
    </p:spTree>
    <p:extLst>
      <p:ext uri="{BB962C8B-B14F-4D97-AF65-F5344CB8AC3E}">
        <p14:creationId xmlns="" xmlns:p14="http://schemas.microsoft.com/office/powerpoint/2010/main" val="111585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Exemplu</a:t>
            </a:r>
            <a:r>
              <a:rPr lang="en-US" dirty="0" smtClean="0"/>
              <a:t> de video-modeling </a:t>
            </a:r>
            <a:r>
              <a:rPr lang="en-US" dirty="0" err="1" smtClean="0"/>
              <a:t>pentru</a:t>
            </a:r>
            <a:r>
              <a:rPr lang="en-US" dirty="0" smtClean="0"/>
              <a:t> </a:t>
            </a:r>
            <a:r>
              <a:rPr lang="en-US" dirty="0" err="1" smtClean="0"/>
              <a:t>perierea</a:t>
            </a:r>
            <a:r>
              <a:rPr lang="en-US" dirty="0" smtClean="0"/>
              <a:t> p</a:t>
            </a:r>
            <a:r>
              <a:rPr lang="hu-HU" dirty="0" smtClean="0"/>
              <a:t>ărului</a:t>
            </a:r>
            <a:endParaRPr lang="ro-RO" dirty="0"/>
          </a:p>
        </p:txBody>
      </p:sp>
      <p:sp>
        <p:nvSpPr>
          <p:cNvPr id="3" name="Subtitle 2"/>
          <p:cNvSpPr>
            <a:spLocks noGrp="1"/>
          </p:cNvSpPr>
          <p:nvPr>
            <p:ph type="subTitle" idx="1"/>
          </p:nvPr>
        </p:nvSpPr>
        <p:spPr/>
        <p:txBody>
          <a:bodyPr/>
          <a:lstStyle/>
          <a:p>
            <a:endParaRPr lang="en-US" dirty="0" smtClean="0"/>
          </a:p>
          <a:p>
            <a:r>
              <a:rPr lang="ro-RO" dirty="0" smtClean="0"/>
              <a:t>Video –prezentare: </a:t>
            </a:r>
            <a:r>
              <a:rPr lang="en-US" dirty="0" err="1" smtClean="0"/>
              <a:t>Fiecare</a:t>
            </a:r>
            <a:r>
              <a:rPr lang="en-US" dirty="0" smtClean="0"/>
              <a:t> pas </a:t>
            </a:r>
            <a:r>
              <a:rPr lang="en-US" dirty="0" err="1" smtClean="0"/>
              <a:t>este</a:t>
            </a:r>
            <a:r>
              <a:rPr lang="en-US" dirty="0" smtClean="0"/>
              <a:t> V</a:t>
            </a:r>
            <a:r>
              <a:rPr lang="ro-RO" dirty="0" smtClean="0"/>
              <a:t>erbaliz</a:t>
            </a:r>
            <a:r>
              <a:rPr lang="en-US" dirty="0" smtClean="0"/>
              <a:t>at</a:t>
            </a:r>
            <a:endParaRPr lang="ro-R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 xmlns:a16="http://schemas.microsoft.com/office/drawing/2014/main" id="{8DF8DD29-936A-4D92-94BF-208821363D9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ro-RO" dirty="0">
                <a:solidFill>
                  <a:srgbClr val="FFFFFF"/>
                </a:solidFill>
              </a:rPr>
              <a:t>Istoria </a:t>
            </a:r>
            <a:r>
              <a:rPr lang="en-US" dirty="0">
                <a:solidFill>
                  <a:srgbClr val="FFFFFF"/>
                </a:solidFill>
              </a:rPr>
              <a:t>Video </a:t>
            </a:r>
            <a:r>
              <a:rPr lang="en-US" dirty="0" smtClean="0">
                <a:solidFill>
                  <a:srgbClr val="FFFFFF"/>
                </a:solidFill>
              </a:rPr>
              <a:t>Modeling</a:t>
            </a:r>
            <a:r>
              <a:rPr lang="ro-RO" dirty="0" smtClean="0">
                <a:solidFill>
                  <a:srgbClr val="FFFFFF"/>
                </a:solidFill>
              </a:rPr>
              <a:t>-ului</a:t>
            </a:r>
            <a:endParaRPr lang="en-US" dirty="0">
              <a:solidFill>
                <a:srgbClr val="FFFFFF"/>
              </a:solidFill>
            </a:endParaRPr>
          </a:p>
        </p:txBody>
      </p:sp>
      <p:sp>
        <p:nvSpPr>
          <p:cNvPr id="4" name="TextBox 3">
            <a:extLst>
              <a:ext uri="{FF2B5EF4-FFF2-40B4-BE49-F238E27FC236}">
                <a16:creationId xmlns="" xmlns:a16="http://schemas.microsoft.com/office/drawing/2014/main" id="{E0453FE8-C2D1-4E29-9C12-849D91B0423D}"/>
              </a:ext>
            </a:extLst>
          </p:cNvPr>
          <p:cNvSpPr txBox="1"/>
          <p:nvPr/>
        </p:nvSpPr>
        <p:spPr>
          <a:xfrm>
            <a:off x="1103312" y="2763520"/>
            <a:ext cx="10380127" cy="348487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85750" algn="just" defTabSz="457200">
              <a:spcBef>
                <a:spcPts val="1000"/>
              </a:spcBef>
              <a:buClr>
                <a:schemeClr val="accent1"/>
              </a:buClr>
              <a:buSzPct val="80000"/>
              <a:buFont typeface="Wingdings 3" charset="2"/>
              <a:buChar char=""/>
            </a:pPr>
            <a:r>
              <a:rPr lang="ro-RO" sz="2100" dirty="0">
                <a:latin typeface="+mj-lt"/>
                <a:ea typeface="+mj-ea"/>
                <a:cs typeface="+mj-cs"/>
              </a:rPr>
              <a:t>Prima dovadă înregistrată a utilizării vide</a:t>
            </a:r>
            <a:r>
              <a:rPr lang="en-US" sz="2100" dirty="0">
                <a:latin typeface="+mj-lt"/>
                <a:ea typeface="+mj-ea"/>
                <a:cs typeface="+mj-cs"/>
              </a:rPr>
              <a:t>o </a:t>
            </a:r>
            <a:r>
              <a:rPr lang="en-US" sz="2100" dirty="0" smtClean="0">
                <a:latin typeface="+mj-lt"/>
                <a:ea typeface="+mj-ea"/>
                <a:cs typeface="+mj-cs"/>
              </a:rPr>
              <a:t>modeling</a:t>
            </a:r>
            <a:r>
              <a:rPr lang="ro-RO" sz="2100" dirty="0" smtClean="0">
                <a:latin typeface="+mj-lt"/>
                <a:ea typeface="+mj-ea"/>
                <a:cs typeface="+mj-cs"/>
              </a:rPr>
              <a:t>-ului, </a:t>
            </a:r>
            <a:r>
              <a:rPr lang="ro-RO" sz="2100" dirty="0">
                <a:latin typeface="+mj-lt"/>
                <a:ea typeface="+mj-ea"/>
                <a:cs typeface="+mj-cs"/>
              </a:rPr>
              <a:t>ca </a:t>
            </a:r>
            <a:r>
              <a:rPr lang="ro-RO" sz="2100" dirty="0" smtClean="0">
                <a:latin typeface="+mj-lt"/>
                <a:ea typeface="+mj-ea"/>
                <a:cs typeface="+mj-cs"/>
              </a:rPr>
              <a:t>intervenţie terapeutică, </a:t>
            </a:r>
            <a:r>
              <a:rPr lang="ro-RO" sz="2100" dirty="0">
                <a:latin typeface="+mj-lt"/>
                <a:ea typeface="+mj-ea"/>
                <a:cs typeface="+mj-cs"/>
              </a:rPr>
              <a:t>a fost </a:t>
            </a:r>
            <a:r>
              <a:rPr lang="ro-RO" sz="2100" dirty="0" smtClean="0">
                <a:latin typeface="+mj-lt"/>
                <a:ea typeface="+mj-ea"/>
                <a:cs typeface="+mj-cs"/>
              </a:rPr>
              <a:t>în cazul unui un </a:t>
            </a:r>
            <a:r>
              <a:rPr lang="ro-RO" sz="2100" dirty="0">
                <a:latin typeface="+mj-lt"/>
                <a:ea typeface="+mj-ea"/>
                <a:cs typeface="+mj-cs"/>
              </a:rPr>
              <a:t>copil cu </a:t>
            </a:r>
            <a:r>
              <a:rPr lang="ro-RO" sz="2100" dirty="0" smtClean="0">
                <a:latin typeface="+mj-lt"/>
                <a:ea typeface="+mj-ea"/>
                <a:cs typeface="+mj-cs"/>
              </a:rPr>
              <a:t>o Tulburare </a:t>
            </a:r>
            <a:r>
              <a:rPr lang="ro-RO" sz="2100" dirty="0">
                <a:latin typeface="+mj-lt"/>
                <a:ea typeface="+mj-ea"/>
                <a:cs typeface="+mj-cs"/>
              </a:rPr>
              <a:t>de </a:t>
            </a:r>
            <a:r>
              <a:rPr lang="ro-RO" sz="2100" dirty="0" smtClean="0">
                <a:latin typeface="+mj-lt"/>
                <a:ea typeface="+mj-ea"/>
                <a:cs typeface="+mj-cs"/>
              </a:rPr>
              <a:t>Spectru </a:t>
            </a:r>
            <a:r>
              <a:rPr lang="ro-RO" sz="2100" dirty="0" smtClean="0">
                <a:latin typeface="+mj-lt"/>
                <a:ea typeface="+mj-ea"/>
                <a:cs typeface="+mj-cs"/>
              </a:rPr>
              <a:t>Autist, în</a:t>
            </a:r>
            <a:r>
              <a:rPr lang="en-US" sz="2100" dirty="0" smtClean="0">
                <a:latin typeface="+mj-lt"/>
                <a:ea typeface="+mj-ea"/>
                <a:cs typeface="+mj-cs"/>
              </a:rPr>
              <a:t> </a:t>
            </a:r>
            <a:r>
              <a:rPr lang="en-US" sz="2100" dirty="0">
                <a:latin typeface="+mj-lt"/>
                <a:ea typeface="+mj-ea"/>
                <a:cs typeface="+mj-cs"/>
              </a:rPr>
              <a:t>1982 (Steinborn &amp; Knapp). </a:t>
            </a:r>
            <a:r>
              <a:rPr lang="en-US" sz="2100" dirty="0" smtClean="0">
                <a:latin typeface="+mj-lt"/>
                <a:ea typeface="+mj-ea"/>
                <a:cs typeface="+mj-cs"/>
              </a:rPr>
              <a:t>S-a </a:t>
            </a:r>
            <a:r>
              <a:rPr lang="en-US" sz="2100" dirty="0" err="1" smtClean="0">
                <a:latin typeface="+mj-lt"/>
                <a:ea typeface="+mj-ea"/>
                <a:cs typeface="+mj-cs"/>
              </a:rPr>
              <a:t>aplicat</a:t>
            </a:r>
            <a:r>
              <a:rPr lang="en-US" sz="2100" dirty="0" smtClean="0">
                <a:latin typeface="+mj-lt"/>
                <a:ea typeface="+mj-ea"/>
                <a:cs typeface="+mj-cs"/>
              </a:rPr>
              <a:t> la </a:t>
            </a:r>
            <a:r>
              <a:rPr lang="en-US" sz="2100" dirty="0" err="1" smtClean="0">
                <a:latin typeface="+mj-lt"/>
                <a:ea typeface="+mj-ea"/>
                <a:cs typeface="+mj-cs"/>
              </a:rPr>
              <a:t>cla</a:t>
            </a:r>
            <a:r>
              <a:rPr lang="ro-RO" sz="2100" dirty="0" smtClean="0">
                <a:latin typeface="+mj-lt"/>
                <a:ea typeface="+mj-ea"/>
                <a:cs typeface="+mj-cs"/>
              </a:rPr>
              <a:t>să </a:t>
            </a:r>
            <a:r>
              <a:rPr lang="ro-RO" sz="2100" dirty="0" smtClean="0">
                <a:latin typeface="+mj-lt"/>
                <a:ea typeface="+mj-ea"/>
                <a:cs typeface="+mj-cs"/>
              </a:rPr>
              <a:t>un </a:t>
            </a:r>
            <a:r>
              <a:rPr lang="ro-RO" sz="2100" dirty="0">
                <a:latin typeface="+mj-lt"/>
                <a:ea typeface="+mj-ea"/>
                <a:cs typeface="+mj-cs"/>
              </a:rPr>
              <a:t>program de instruire și un model de educație </a:t>
            </a:r>
            <a:r>
              <a:rPr lang="ro-RO" sz="2100" dirty="0" smtClean="0">
                <a:latin typeface="+mj-lt"/>
                <a:ea typeface="+mj-ea"/>
                <a:cs typeface="+mj-cs"/>
              </a:rPr>
              <a:t>rutieră, </a:t>
            </a:r>
            <a:r>
              <a:rPr lang="ro-RO" sz="2100" dirty="0">
                <a:latin typeface="+mj-lt"/>
                <a:ea typeface="+mj-ea"/>
                <a:cs typeface="+mj-cs"/>
              </a:rPr>
              <a:t>pentru a învăța un copil cum să traverseze strada, culorile semaforului și comportamentul pietonului.</a:t>
            </a:r>
            <a:r>
              <a:rPr lang="en-US" sz="2100" dirty="0">
                <a:latin typeface="+mj-lt"/>
                <a:ea typeface="+mj-ea"/>
                <a:cs typeface="+mj-cs"/>
              </a:rPr>
              <a:t> </a:t>
            </a:r>
            <a:endParaRPr lang="ro-RO" sz="2100" dirty="0" smtClean="0">
              <a:latin typeface="+mj-lt"/>
              <a:ea typeface="+mj-ea"/>
              <a:cs typeface="+mj-cs"/>
            </a:endParaRPr>
          </a:p>
          <a:p>
            <a:pPr marL="285750" indent="-285750" algn="just" defTabSz="457200">
              <a:spcBef>
                <a:spcPts val="1000"/>
              </a:spcBef>
              <a:buClr>
                <a:schemeClr val="accent1"/>
              </a:buClr>
              <a:buSzPct val="80000"/>
            </a:pPr>
            <a:endParaRPr lang="en-US" sz="2100" dirty="0">
              <a:ea typeface="+mj-ea"/>
              <a:cs typeface="+mj-cs"/>
            </a:endParaRPr>
          </a:p>
          <a:p>
            <a:pPr marL="285750" indent="-285750" algn="just" defTabSz="457200">
              <a:spcBef>
                <a:spcPts val="1000"/>
              </a:spcBef>
              <a:buClr>
                <a:schemeClr val="accent1"/>
              </a:buClr>
              <a:buSzPct val="80000"/>
              <a:buFont typeface="'Wingdings 3',Sans-Serif" charset="2"/>
              <a:buChar char=""/>
            </a:pPr>
            <a:r>
              <a:rPr lang="en-US" sz="2100" dirty="0">
                <a:latin typeface="+mj-lt"/>
                <a:ea typeface="+mj-ea"/>
                <a:cs typeface="+mj-cs"/>
              </a:rPr>
              <a:t>Video </a:t>
            </a:r>
            <a:r>
              <a:rPr lang="en-US" sz="2100" dirty="0" smtClean="0">
                <a:latin typeface="+mj-lt"/>
                <a:ea typeface="+mj-ea"/>
                <a:cs typeface="+mj-cs"/>
              </a:rPr>
              <a:t>modeling</a:t>
            </a:r>
            <a:r>
              <a:rPr lang="ro-RO" sz="2100" dirty="0" smtClean="0">
                <a:latin typeface="+mj-lt"/>
                <a:ea typeface="+mj-ea"/>
                <a:cs typeface="+mj-cs"/>
              </a:rPr>
              <a:t>-ul </a:t>
            </a:r>
            <a:r>
              <a:rPr lang="ro-RO" sz="2100" dirty="0">
                <a:latin typeface="+mj-lt"/>
                <a:ea typeface="+mj-ea"/>
                <a:cs typeface="+mj-cs"/>
              </a:rPr>
              <a:t>se bazează pe </a:t>
            </a:r>
            <a:r>
              <a:rPr lang="ro-RO" sz="2100" dirty="0" smtClean="0">
                <a:latin typeface="+mj-lt"/>
                <a:ea typeface="+mj-ea"/>
                <a:cs typeface="+mj-cs"/>
              </a:rPr>
              <a:t>“Teoria </a:t>
            </a:r>
            <a:r>
              <a:rPr lang="ro-RO" sz="2100" dirty="0">
                <a:latin typeface="+mj-lt"/>
                <a:ea typeface="+mj-ea"/>
                <a:cs typeface="+mj-cs"/>
              </a:rPr>
              <a:t>învățării </a:t>
            </a:r>
            <a:r>
              <a:rPr lang="ro-RO" sz="2100" dirty="0" smtClean="0">
                <a:latin typeface="+mj-lt"/>
                <a:ea typeface="+mj-ea"/>
                <a:cs typeface="+mj-cs"/>
              </a:rPr>
              <a:t>sociale” </a:t>
            </a:r>
            <a:r>
              <a:rPr lang="ro-RO" sz="2100" dirty="0">
                <a:latin typeface="+mj-lt"/>
                <a:ea typeface="+mj-ea"/>
                <a:cs typeface="+mj-cs"/>
              </a:rPr>
              <a:t>a lui Bandura </a:t>
            </a:r>
            <a:r>
              <a:rPr lang="en-US" sz="2100" dirty="0">
                <a:latin typeface="+mj-lt"/>
                <a:ea typeface="+mj-ea"/>
                <a:cs typeface="+mj-cs"/>
              </a:rPr>
              <a:t>(1977</a:t>
            </a:r>
            <a:r>
              <a:rPr lang="en-US" sz="2100" dirty="0" smtClean="0">
                <a:latin typeface="+mj-lt"/>
                <a:ea typeface="+mj-ea"/>
                <a:cs typeface="+mj-cs"/>
              </a:rPr>
              <a:t>)</a:t>
            </a:r>
            <a:r>
              <a:rPr lang="ro-RO" sz="2100" dirty="0" smtClean="0">
                <a:latin typeface="+mj-lt"/>
                <a:ea typeface="+mj-ea"/>
                <a:cs typeface="+mj-cs"/>
              </a:rPr>
              <a:t>,</a:t>
            </a:r>
            <a:r>
              <a:rPr lang="en-US" sz="2100" dirty="0" smtClean="0">
                <a:latin typeface="+mj-lt"/>
                <a:ea typeface="+mj-ea"/>
                <a:cs typeface="+mj-cs"/>
              </a:rPr>
              <a:t> </a:t>
            </a:r>
            <a:r>
              <a:rPr lang="ro-RO" sz="2100" dirty="0">
                <a:latin typeface="+mj-lt"/>
                <a:ea typeface="+mj-ea"/>
                <a:cs typeface="+mj-cs"/>
              </a:rPr>
              <a:t>care susține că </a:t>
            </a:r>
            <a:r>
              <a:rPr lang="ro-RO" sz="2100" dirty="0" smtClean="0">
                <a:latin typeface="+mj-lt"/>
                <a:ea typeface="+mj-ea"/>
                <a:cs typeface="+mj-cs"/>
              </a:rPr>
              <a:t>oamenii </a:t>
            </a:r>
            <a:r>
              <a:rPr lang="ro-RO" sz="2100" dirty="0">
                <a:latin typeface="+mj-lt"/>
                <a:ea typeface="+mj-ea"/>
                <a:cs typeface="+mj-cs"/>
              </a:rPr>
              <a:t>învață să se comporte </a:t>
            </a:r>
            <a:r>
              <a:rPr lang="ro-RO" sz="2100" dirty="0" smtClean="0">
                <a:latin typeface="+mj-lt"/>
                <a:ea typeface="+mj-ea"/>
                <a:cs typeface="+mj-cs"/>
              </a:rPr>
              <a:t>obsevându-i </a:t>
            </a:r>
            <a:r>
              <a:rPr lang="ro-RO" sz="2100" dirty="0">
                <a:latin typeface="+mj-lt"/>
                <a:ea typeface="+mj-ea"/>
                <a:cs typeface="+mj-cs"/>
              </a:rPr>
              <a:t>pe </a:t>
            </a:r>
            <a:r>
              <a:rPr lang="ro-RO" sz="2100" dirty="0" smtClean="0">
                <a:latin typeface="+mj-lt"/>
                <a:ea typeface="+mj-ea"/>
                <a:cs typeface="+mj-cs"/>
              </a:rPr>
              <a:t>ceilalţi </a:t>
            </a:r>
            <a:r>
              <a:rPr lang="ro-RO" sz="2100" dirty="0">
                <a:latin typeface="+mj-lt"/>
                <a:ea typeface="+mj-ea"/>
                <a:cs typeface="+mj-cs"/>
              </a:rPr>
              <a:t>și reproducând comportamentele </a:t>
            </a:r>
            <a:r>
              <a:rPr lang="ro-RO" sz="2100" dirty="0" smtClean="0">
                <a:latin typeface="+mj-lt"/>
                <a:ea typeface="+mj-ea"/>
                <a:cs typeface="+mj-cs"/>
              </a:rPr>
              <a:t>acestora.</a:t>
            </a:r>
            <a:r>
              <a:rPr lang="en-US" sz="2100" dirty="0">
                <a:latin typeface="+mj-lt"/>
                <a:ea typeface="+mj-ea"/>
                <a:cs typeface="+mj-cs"/>
              </a:rPr>
              <a:t> </a:t>
            </a:r>
            <a:endParaRPr lang="en-US" sz="2100" dirty="0">
              <a:ea typeface="+mn-lt"/>
              <a:cs typeface="+mn-lt"/>
            </a:endParaRPr>
          </a:p>
          <a:p>
            <a:pPr marL="285750" indent="-285750" defTabSz="457200">
              <a:spcBef>
                <a:spcPts val="1000"/>
              </a:spcBef>
              <a:buFont typeface="'Wingdings 3',Sans-Serif" charset="2"/>
              <a:buChar char=""/>
            </a:pPr>
            <a:endParaRPr lang="en-US" sz="2100" dirty="0">
              <a:ea typeface="+mn-lt"/>
              <a:cs typeface="+mn-lt"/>
            </a:endParaRPr>
          </a:p>
          <a:p>
            <a:pPr marL="285750" indent="-285750" defTabSz="457200">
              <a:spcBef>
                <a:spcPts val="1000"/>
              </a:spcBef>
              <a:buClr>
                <a:schemeClr val="accent1"/>
              </a:buClr>
              <a:buSzPct val="80000"/>
              <a:buFont typeface="Wingdings 3" charset="2"/>
              <a:buChar char=""/>
            </a:pPr>
            <a:endParaRPr lang="en-US" sz="2100" dirty="0">
              <a:latin typeface="+mj-lt"/>
              <a:ea typeface="+mj-ea"/>
              <a:cs typeface="+mj-cs"/>
            </a:endParaRPr>
          </a:p>
          <a:p>
            <a:pPr marL="285750" indent="-285750" defTabSz="457200">
              <a:spcBef>
                <a:spcPts val="1000"/>
              </a:spcBef>
              <a:buClr>
                <a:schemeClr val="accent1"/>
              </a:buClr>
              <a:buSzPct val="80000"/>
              <a:buFont typeface="Wingdings 3" charset="2"/>
              <a:buChar char=""/>
            </a:pPr>
            <a:endParaRPr lang="en-US" dirty="0">
              <a:latin typeface="+mj-lt"/>
              <a:ea typeface="+mj-ea"/>
              <a:cs typeface="+mj-cs"/>
            </a:endParaRPr>
          </a:p>
          <a:p>
            <a:pPr defTabSz="457200">
              <a:spcBef>
                <a:spcPts val="1000"/>
              </a:spcBef>
              <a:buClr>
                <a:schemeClr val="accent1"/>
              </a:buClr>
              <a:buSzPct val="80000"/>
              <a:buFont typeface="Wingdings 3" charset="2"/>
              <a:buChar char=""/>
            </a:pPr>
            <a:endParaRPr lang="en-US" dirty="0">
              <a:latin typeface="+mj-lt"/>
              <a:ea typeface="+mj-ea"/>
              <a:cs typeface="+mj-cs"/>
            </a:endParaRPr>
          </a:p>
        </p:txBody>
      </p:sp>
    </p:spTree>
    <p:extLst>
      <p:ext uri="{BB962C8B-B14F-4D97-AF65-F5344CB8AC3E}">
        <p14:creationId xmlns="" xmlns:p14="http://schemas.microsoft.com/office/powerpoint/2010/main" val="421566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0BA460-4811-41A4-9823-C58AB07A5385}"/>
              </a:ext>
            </a:extLst>
          </p:cNvPr>
          <p:cNvSpPr>
            <a:spLocks noGrp="1"/>
          </p:cNvSpPr>
          <p:nvPr>
            <p:ph type="title"/>
          </p:nvPr>
        </p:nvSpPr>
        <p:spPr/>
        <p:txBody>
          <a:bodyPr/>
          <a:lstStyle/>
          <a:p>
            <a:r>
              <a:rPr lang="en-US" dirty="0"/>
              <a:t>T</a:t>
            </a:r>
            <a:r>
              <a:rPr lang="ro-RO" dirty="0"/>
              <a:t>ipuri de </a:t>
            </a:r>
            <a:r>
              <a:rPr lang="en-US" dirty="0"/>
              <a:t>Video Modeling </a:t>
            </a:r>
          </a:p>
        </p:txBody>
      </p:sp>
      <p:graphicFrame>
        <p:nvGraphicFramePr>
          <p:cNvPr id="4" name="Table 4">
            <a:extLst>
              <a:ext uri="{FF2B5EF4-FFF2-40B4-BE49-F238E27FC236}">
                <a16:creationId xmlns="" xmlns:a16="http://schemas.microsoft.com/office/drawing/2014/main" id="{AA4EA625-E4CE-4F68-87A6-10DA86104686}"/>
              </a:ext>
            </a:extLst>
          </p:cNvPr>
          <p:cNvGraphicFramePr>
            <a:graphicFrameLocks noGrp="1"/>
          </p:cNvGraphicFramePr>
          <p:nvPr>
            <p:ph idx="1"/>
            <p:extLst>
              <p:ext uri="{D42A27DB-BD31-4B8C-83A1-F6EECF244321}">
                <p14:modId xmlns="" xmlns:p14="http://schemas.microsoft.com/office/powerpoint/2010/main" val="2673723316"/>
              </p:ext>
            </p:extLst>
          </p:nvPr>
        </p:nvGraphicFramePr>
        <p:xfrm>
          <a:off x="1103313" y="2052638"/>
          <a:ext cx="8947149" cy="4028440"/>
        </p:xfrm>
        <a:graphic>
          <a:graphicData uri="http://schemas.openxmlformats.org/drawingml/2006/table">
            <a:tbl>
              <a:tblPr firstRow="1" bandRow="1">
                <a:tableStyleId>{5C22544A-7EE6-4342-B048-85BDC9FD1C3A}</a:tableStyleId>
              </a:tblPr>
              <a:tblGrid>
                <a:gridCol w="1597684">
                  <a:extLst>
                    <a:ext uri="{9D8B030D-6E8A-4147-A177-3AD203B41FA5}">
                      <a16:colId xmlns="" xmlns:a16="http://schemas.microsoft.com/office/drawing/2014/main" val="1262807258"/>
                    </a:ext>
                  </a:extLst>
                </a:gridCol>
                <a:gridCol w="7349465">
                  <a:extLst>
                    <a:ext uri="{9D8B030D-6E8A-4147-A177-3AD203B41FA5}">
                      <a16:colId xmlns="" xmlns:a16="http://schemas.microsoft.com/office/drawing/2014/main" val="2255478149"/>
                    </a:ext>
                  </a:extLst>
                </a:gridCol>
              </a:tblGrid>
              <a:tr h="370840">
                <a:tc>
                  <a:txBody>
                    <a:bodyPr/>
                    <a:lstStyle/>
                    <a:p>
                      <a:r>
                        <a:rPr lang="ro-RO" dirty="0" smtClean="0"/>
                        <a:t>Denumirea</a:t>
                      </a:r>
                      <a:endParaRPr lang="en-US" dirty="0"/>
                    </a:p>
                  </a:txBody>
                  <a:tcPr/>
                </a:tc>
                <a:tc>
                  <a:txBody>
                    <a:bodyPr/>
                    <a:lstStyle/>
                    <a:p>
                      <a:r>
                        <a:rPr lang="en-US" dirty="0" err="1"/>
                        <a:t>Expl</a:t>
                      </a:r>
                      <a:r>
                        <a:rPr lang="ro-RO" dirty="0" smtClean="0"/>
                        <a:t>icația</a:t>
                      </a:r>
                      <a:endParaRPr lang="en-US" dirty="0"/>
                    </a:p>
                  </a:txBody>
                  <a:tcPr/>
                </a:tc>
                <a:extLst>
                  <a:ext uri="{0D108BD9-81ED-4DB2-BD59-A6C34878D82A}">
                    <a16:rowId xmlns="" xmlns:a16="http://schemas.microsoft.com/office/drawing/2014/main" val="2373129198"/>
                  </a:ext>
                </a:extLst>
              </a:tr>
              <a:tr h="370840">
                <a:tc>
                  <a:txBody>
                    <a:bodyPr/>
                    <a:lstStyle/>
                    <a:p>
                      <a:r>
                        <a:rPr lang="ro-RO" dirty="0"/>
                        <a:t>De  bază</a:t>
                      </a:r>
                      <a:endParaRPr lang="en-US" dirty="0"/>
                    </a:p>
                  </a:txBody>
                  <a:tcPr/>
                </a:tc>
                <a:tc>
                  <a:txBody>
                    <a:bodyPr/>
                    <a:lstStyle/>
                    <a:p>
                      <a:pPr lvl="0" algn="just">
                        <a:lnSpc>
                          <a:spcPct val="100000"/>
                        </a:lnSpc>
                        <a:spcBef>
                          <a:spcPts val="0"/>
                        </a:spcBef>
                        <a:spcAft>
                          <a:spcPts val="0"/>
                        </a:spcAft>
                        <a:buNone/>
                      </a:pPr>
                      <a:r>
                        <a:rPr lang="ro-RO" sz="1800" b="0" i="0" u="none" strike="noStrike" noProof="0" dirty="0">
                          <a:latin typeface="Century Gothic"/>
                        </a:rPr>
                        <a:t>Presupune înregistrarea </a:t>
                      </a:r>
                      <a:r>
                        <a:rPr lang="ro-RO" sz="1800" b="0" i="0" u="none" strike="noStrike" noProof="0" dirty="0" smtClean="0">
                          <a:latin typeface="Century Gothic"/>
                        </a:rPr>
                        <a:t>altei </a:t>
                      </a:r>
                      <a:r>
                        <a:rPr lang="ro-RO" sz="1800" b="0" i="0" u="none" strike="noStrike" noProof="0" dirty="0" smtClean="0">
                          <a:latin typeface="Century Gothic"/>
                        </a:rPr>
                        <a:t>persoane</a:t>
                      </a:r>
                      <a:r>
                        <a:rPr lang="ro-RO" sz="1800" b="0" i="0" u="none" strike="noStrike" baseline="0" noProof="0" dirty="0" smtClean="0">
                          <a:latin typeface="Century Gothic"/>
                        </a:rPr>
                        <a:t> (modelul)</a:t>
                      </a:r>
                      <a:r>
                        <a:rPr lang="ro-RO" sz="1800" b="0" i="0" u="none" strike="noStrike" noProof="0" dirty="0" smtClean="0">
                          <a:latin typeface="Century Gothic"/>
                        </a:rPr>
                        <a:t>, </a:t>
                      </a:r>
                      <a:r>
                        <a:rPr lang="ro-RO" sz="1800" b="0" i="0" u="none" strike="noStrike" noProof="0" dirty="0" smtClean="0">
                          <a:latin typeface="Century Gothic"/>
                        </a:rPr>
                        <a:t>ce realizează sarcini sau </a:t>
                      </a:r>
                      <a:r>
                        <a:rPr lang="ro-RO" sz="1800" b="0" i="0" u="none" strike="noStrike" noProof="0" dirty="0">
                          <a:latin typeface="Century Gothic"/>
                        </a:rPr>
                        <a:t>comportamente care trebuiesc învățate de către cel care le urmărește.</a:t>
                      </a:r>
                      <a:endParaRPr lang="en-US" sz="1800" b="0" i="0" u="none" strike="noStrike" noProof="0" dirty="0">
                        <a:latin typeface="Century Gothic"/>
                      </a:endParaRPr>
                    </a:p>
                  </a:txBody>
                  <a:tcPr/>
                </a:tc>
                <a:extLst>
                  <a:ext uri="{0D108BD9-81ED-4DB2-BD59-A6C34878D82A}">
                    <a16:rowId xmlns="" xmlns:a16="http://schemas.microsoft.com/office/drawing/2014/main" val="602510721"/>
                  </a:ext>
                </a:extLst>
              </a:tr>
              <a:tr h="370840">
                <a:tc>
                  <a:txBody>
                    <a:bodyPr/>
                    <a:lstStyle/>
                    <a:p>
                      <a:r>
                        <a:rPr lang="ro-RO" dirty="0"/>
                        <a:t>Puncte de vedere</a:t>
                      </a:r>
                      <a:endParaRPr lang="en-US" dirty="0"/>
                    </a:p>
                  </a:txBody>
                  <a:tcPr/>
                </a:tc>
                <a:tc>
                  <a:txBody>
                    <a:bodyPr/>
                    <a:lstStyle/>
                    <a:p>
                      <a:pPr lvl="0" algn="just">
                        <a:lnSpc>
                          <a:spcPct val="100000"/>
                        </a:lnSpc>
                        <a:spcBef>
                          <a:spcPts val="0"/>
                        </a:spcBef>
                        <a:spcAft>
                          <a:spcPts val="0"/>
                        </a:spcAft>
                        <a:buNone/>
                      </a:pPr>
                      <a:r>
                        <a:rPr lang="ro-RO" sz="1800" b="0" i="0" u="none" strike="noStrike" noProof="0" dirty="0" smtClean="0">
                          <a:latin typeface="Century Gothic"/>
                        </a:rPr>
                        <a:t>Cursantu</a:t>
                      </a:r>
                      <a:r>
                        <a:rPr lang="en-US" sz="1800" b="0" i="0" u="none" strike="noStrike" noProof="0" dirty="0" smtClean="0">
                          <a:latin typeface="Century Gothic"/>
                        </a:rPr>
                        <a:t>l se</a:t>
                      </a:r>
                      <a:r>
                        <a:rPr lang="ro-RO" sz="1800" b="0" i="0" u="none" strike="noStrike" noProof="0" dirty="0" smtClean="0">
                          <a:latin typeface="Century Gothic"/>
                        </a:rPr>
                        <a:t> urmăreşte</a:t>
                      </a:r>
                      <a:r>
                        <a:rPr lang="en-US" sz="1800" b="0" i="0" u="none" strike="noStrike" noProof="0" dirty="0" smtClean="0">
                          <a:latin typeface="Century Gothic"/>
                        </a:rPr>
                        <a:t> </a:t>
                      </a:r>
                      <a:r>
                        <a:rPr lang="ro-RO" sz="1800" b="0" i="0" u="none" strike="noStrike" noProof="0" dirty="0" smtClean="0">
                          <a:latin typeface="Century Gothic"/>
                        </a:rPr>
                        <a:t>pe sine în </a:t>
                      </a:r>
                      <a:r>
                        <a:rPr lang="ro-RO" sz="1800" b="0" i="0" u="none" strike="noStrike" noProof="0" dirty="0" smtClean="0">
                          <a:latin typeface="Century Gothic"/>
                        </a:rPr>
                        <a:t>timp ce se</a:t>
                      </a:r>
                      <a:r>
                        <a:rPr lang="ro-RO" sz="1800" b="0" i="0" u="none" strike="noStrike" baseline="0" noProof="0" dirty="0" smtClean="0">
                          <a:latin typeface="Century Gothic"/>
                        </a:rPr>
                        <a:t> </a:t>
                      </a:r>
                      <a:r>
                        <a:rPr lang="ro-RO" sz="1800" b="0" i="0" u="none" strike="noStrike" noProof="0" dirty="0" smtClean="0">
                          <a:latin typeface="Century Gothic"/>
                        </a:rPr>
                        <a:t>înregistrează </a:t>
                      </a:r>
                      <a:r>
                        <a:rPr lang="ro-RO" sz="1800" b="0" i="0" u="none" strike="noStrike" noProof="0" dirty="0" smtClean="0">
                          <a:latin typeface="Century Gothic"/>
                        </a:rPr>
                        <a:t>video </a:t>
                      </a:r>
                      <a:r>
                        <a:rPr lang="hu-HU" sz="1800" b="0" i="0" u="none" strike="noStrike" noProof="0" dirty="0" smtClean="0">
                          <a:latin typeface="Century Gothic"/>
                        </a:rPr>
                        <a:t>perform</a:t>
                      </a:r>
                      <a:r>
                        <a:rPr lang="ro-RO" sz="1800" b="0" i="0" u="none" strike="noStrike" noProof="0" dirty="0" smtClean="0">
                          <a:latin typeface="Century Gothic"/>
                        </a:rPr>
                        <a:t>ând</a:t>
                      </a:r>
                      <a:r>
                        <a:rPr lang="ro-RO" sz="1800" b="0" i="0" u="none" strike="noStrike" baseline="0" noProof="0" dirty="0" smtClean="0">
                          <a:latin typeface="Century Gothic"/>
                        </a:rPr>
                        <a:t> o </a:t>
                      </a:r>
                      <a:r>
                        <a:rPr lang="ro-RO" sz="1800" b="0" i="0" u="none" strike="noStrike" baseline="0" noProof="0" dirty="0" smtClean="0">
                          <a:latin typeface="Century Gothic"/>
                        </a:rPr>
                        <a:t>sarcină/ </a:t>
                      </a:r>
                      <a:r>
                        <a:rPr lang="ro-RO" sz="1800" b="0" i="0" u="none" strike="noStrike" baseline="0" noProof="0" dirty="0" smtClean="0">
                          <a:latin typeface="Century Gothic"/>
                        </a:rPr>
                        <a:t>comportament, </a:t>
                      </a:r>
                      <a:r>
                        <a:rPr lang="ro-RO" sz="1800" b="0" i="0" u="none" strike="noStrike" baseline="0" noProof="0" dirty="0" smtClean="0">
                          <a:latin typeface="Century Gothic"/>
                        </a:rPr>
                        <a:t>din </a:t>
                      </a:r>
                      <a:r>
                        <a:rPr lang="ro-RO" sz="1800" b="0" i="0" u="none" strike="noStrike" noProof="0" dirty="0" smtClean="0">
                          <a:latin typeface="Century Gothic"/>
                        </a:rPr>
                        <a:t>propria </a:t>
                      </a:r>
                      <a:r>
                        <a:rPr lang="ro-RO" sz="1800" b="0" i="0" u="none" strike="noStrike" noProof="0" dirty="0" smtClean="0">
                          <a:latin typeface="Century Gothic"/>
                        </a:rPr>
                        <a:t>sa perspectivă</a:t>
                      </a:r>
                      <a:r>
                        <a:rPr lang="ro-RO" sz="1800" b="0" i="0" u="none" strike="noStrike" noProof="0" dirty="0" smtClean="0">
                          <a:latin typeface="Century Gothic"/>
                        </a:rPr>
                        <a:t>. Camera video o ţine la nivelul ochilor.</a:t>
                      </a:r>
                      <a:endParaRPr lang="en-US" sz="1800" b="0" i="0" u="none" strike="noStrike" noProof="0" dirty="0">
                        <a:latin typeface="Century Gothic"/>
                      </a:endParaRPr>
                    </a:p>
                  </a:txBody>
                  <a:tcPr/>
                </a:tc>
                <a:extLst>
                  <a:ext uri="{0D108BD9-81ED-4DB2-BD59-A6C34878D82A}">
                    <a16:rowId xmlns="" xmlns:a16="http://schemas.microsoft.com/office/drawing/2014/main" val="316139002"/>
                  </a:ext>
                </a:extLst>
              </a:tr>
              <a:tr h="370840">
                <a:tc>
                  <a:txBody>
                    <a:bodyPr/>
                    <a:lstStyle/>
                    <a:p>
                      <a:r>
                        <a:rPr lang="ro-RO" dirty="0"/>
                        <a:t>Auto - modelarea</a:t>
                      </a:r>
                      <a:endParaRPr lang="en-US" dirty="0"/>
                    </a:p>
                  </a:txBody>
                  <a:tcPr/>
                </a:tc>
                <a:tc>
                  <a:txBody>
                    <a:bodyPr/>
                    <a:lstStyle/>
                    <a:p>
                      <a:pPr lvl="0" algn="just">
                        <a:lnSpc>
                          <a:spcPct val="100000"/>
                        </a:lnSpc>
                        <a:spcBef>
                          <a:spcPts val="0"/>
                        </a:spcBef>
                        <a:spcAft>
                          <a:spcPts val="0"/>
                        </a:spcAft>
                        <a:buNone/>
                      </a:pPr>
                      <a:r>
                        <a:rPr lang="ro-RO" sz="1800" b="0" i="0" u="none" strike="noStrike" noProof="0" dirty="0" smtClean="0">
                          <a:latin typeface="Century Gothic"/>
                        </a:rPr>
                        <a:t>Copilul se înregistrează video, de</a:t>
                      </a:r>
                      <a:r>
                        <a:rPr lang="ro-RO" sz="1800" b="0" i="0" u="none" strike="noStrike" baseline="0" noProof="0" dirty="0" smtClean="0">
                          <a:latin typeface="Century Gothic"/>
                        </a:rPr>
                        <a:t> la distanţă, în timp ce </a:t>
                      </a:r>
                      <a:r>
                        <a:rPr lang="ro-RO" sz="1800" b="0" i="0" u="none" strike="noStrike" noProof="0" dirty="0" smtClean="0">
                          <a:latin typeface="Century Gothic"/>
                        </a:rPr>
                        <a:t>realizează sarcina </a:t>
                      </a:r>
                      <a:r>
                        <a:rPr lang="ro-RO" sz="1800" b="0" i="0" u="none" strike="noStrike" noProof="0" dirty="0">
                          <a:latin typeface="Century Gothic"/>
                        </a:rPr>
                        <a:t>sau </a:t>
                      </a:r>
                      <a:r>
                        <a:rPr lang="ro-RO" sz="1800" b="0" i="0" u="none" strike="noStrike" noProof="0" dirty="0" smtClean="0">
                          <a:latin typeface="Century Gothic"/>
                        </a:rPr>
                        <a:t>comportamentul, după care vizualizează mai</a:t>
                      </a:r>
                      <a:r>
                        <a:rPr lang="ro-RO" sz="1800" b="0" i="0" u="none" strike="noStrike" baseline="0" noProof="0" dirty="0" smtClean="0">
                          <a:latin typeface="Century Gothic"/>
                        </a:rPr>
                        <a:t> târziu</a:t>
                      </a:r>
                      <a:r>
                        <a:rPr lang="ro-RO" sz="1800" b="0" i="0" u="none" strike="noStrike" noProof="0" dirty="0" smtClean="0">
                          <a:latin typeface="Century Gothic"/>
                        </a:rPr>
                        <a:t> înregistrarea. </a:t>
                      </a:r>
                      <a:endParaRPr lang="en-US" sz="1800" b="0" i="0" u="none" strike="noStrike" noProof="0" dirty="0">
                        <a:latin typeface="Century Gothic"/>
                      </a:endParaRPr>
                    </a:p>
                  </a:txBody>
                  <a:tcPr/>
                </a:tc>
                <a:extLst>
                  <a:ext uri="{0D108BD9-81ED-4DB2-BD59-A6C34878D82A}">
                    <a16:rowId xmlns="" xmlns:a16="http://schemas.microsoft.com/office/drawing/2014/main" val="1096091981"/>
                  </a:ext>
                </a:extLst>
              </a:tr>
              <a:tr h="370839">
                <a:tc>
                  <a:txBody>
                    <a:bodyPr/>
                    <a:lstStyle/>
                    <a:p>
                      <a:pPr lvl="0">
                        <a:buNone/>
                      </a:pPr>
                      <a:r>
                        <a:rPr lang="ro-RO" dirty="0"/>
                        <a:t>Promptarea </a:t>
                      </a:r>
                      <a:endParaRPr lang="en-US" dirty="0"/>
                    </a:p>
                  </a:txBody>
                  <a:tcPr/>
                </a:tc>
                <a:tc>
                  <a:txBody>
                    <a:bodyPr/>
                    <a:lstStyle/>
                    <a:p>
                      <a:pPr lvl="0" algn="just">
                        <a:lnSpc>
                          <a:spcPct val="100000"/>
                        </a:lnSpc>
                        <a:spcBef>
                          <a:spcPts val="0"/>
                        </a:spcBef>
                        <a:spcAft>
                          <a:spcPts val="0"/>
                        </a:spcAft>
                        <a:buNone/>
                      </a:pPr>
                      <a:r>
                        <a:rPr lang="ro-RO" sz="1800" b="0" i="0" u="none" strike="noStrike" noProof="0" dirty="0">
                          <a:latin typeface="Century Gothic"/>
                        </a:rPr>
                        <a:t>Înregistrarea secvențială, </a:t>
                      </a:r>
                      <a:r>
                        <a:rPr lang="ro-RO" sz="1800" b="0" i="0" u="none" strike="noStrike" noProof="0" dirty="0" smtClean="0">
                          <a:latin typeface="Century Gothic"/>
                        </a:rPr>
                        <a:t>pas cu </a:t>
                      </a:r>
                      <a:r>
                        <a:rPr lang="ro-RO" sz="1800" b="0" i="0" u="none" strike="noStrike" noProof="0" dirty="0" smtClean="0">
                          <a:latin typeface="Century Gothic"/>
                        </a:rPr>
                        <a:t>pas </a:t>
                      </a:r>
                      <a:r>
                        <a:rPr lang="ro-RO" sz="1800" b="0" i="0" u="none" strike="noStrike" noProof="0" dirty="0" smtClean="0">
                          <a:latin typeface="Century Gothic"/>
                        </a:rPr>
                        <a:t>şi cu pauze</a:t>
                      </a:r>
                      <a:r>
                        <a:rPr lang="ro-RO" sz="1800" b="0" i="0" u="none" strike="noStrike" noProof="0" dirty="0">
                          <a:latin typeface="Century Gothic"/>
                        </a:rPr>
                        <a:t>, a unei </a:t>
                      </a:r>
                      <a:r>
                        <a:rPr lang="ro-RO" sz="1800" b="0" i="0" u="none" strike="noStrike" noProof="0" dirty="0" smtClean="0">
                          <a:latin typeface="Century Gothic"/>
                        </a:rPr>
                        <a:t>sarcini</a:t>
                      </a:r>
                      <a:r>
                        <a:rPr lang="ro-RO" sz="1800" b="0" i="0" u="none" strike="noStrike" baseline="0" noProof="0" dirty="0" smtClean="0">
                          <a:latin typeface="Century Gothic"/>
                        </a:rPr>
                        <a:t> sau comportament.</a:t>
                      </a:r>
                      <a:r>
                        <a:rPr lang="ro-RO" sz="1800" b="0" i="0" u="none" strike="noStrike" noProof="0" dirty="0" smtClean="0">
                          <a:latin typeface="Century Gothic"/>
                        </a:rPr>
                        <a:t> </a:t>
                      </a:r>
                      <a:r>
                        <a:rPr lang="ro-RO" sz="1800" b="0" i="0" u="none" strike="noStrike" noProof="0" dirty="0">
                          <a:latin typeface="Century Gothic"/>
                        </a:rPr>
                        <a:t>Cursantul </a:t>
                      </a:r>
                      <a:r>
                        <a:rPr lang="ro-RO" sz="1800" b="0" i="0" u="none" strike="noStrike" noProof="0" dirty="0" smtClean="0">
                          <a:latin typeface="Century Gothic"/>
                        </a:rPr>
                        <a:t>execută</a:t>
                      </a:r>
                      <a:r>
                        <a:rPr lang="ro-RO" sz="1800" b="0" i="0" u="none" strike="noStrike" baseline="0" noProof="0" dirty="0" smtClean="0">
                          <a:latin typeface="Century Gothic"/>
                        </a:rPr>
                        <a:t> </a:t>
                      </a:r>
                      <a:r>
                        <a:rPr lang="ro-RO" sz="1800" b="0" i="0" u="none" strike="noStrike" baseline="0" noProof="0" dirty="0" smtClean="0">
                          <a:latin typeface="Century Gothic"/>
                        </a:rPr>
                        <a:t>etapa </a:t>
                      </a:r>
                      <a:r>
                        <a:rPr lang="ro-RO" sz="1800" b="0" i="0" u="none" strike="noStrike" baseline="0" noProof="0" dirty="0" smtClean="0">
                          <a:latin typeface="Century Gothic"/>
                        </a:rPr>
                        <a:t>înregistrată </a:t>
                      </a:r>
                      <a:r>
                        <a:rPr lang="ro-RO" sz="1800" b="0" i="0" u="none" strike="noStrike" noProof="0" dirty="0" smtClean="0">
                          <a:latin typeface="Century Gothic"/>
                        </a:rPr>
                        <a:t>și abia apoi continuă</a:t>
                      </a:r>
                      <a:r>
                        <a:rPr lang="ro-RO" sz="1800" b="0" i="0" u="none" strike="noStrike" baseline="0" noProof="0" dirty="0" smtClean="0">
                          <a:latin typeface="Century Gothic"/>
                        </a:rPr>
                        <a:t> cu pasul următor.</a:t>
                      </a:r>
                      <a:endParaRPr lang="en-US" sz="1800" b="0" i="0" u="none" strike="noStrike" noProof="0" dirty="0"/>
                    </a:p>
                  </a:txBody>
                  <a:tcPr/>
                </a:tc>
                <a:extLst>
                  <a:ext uri="{0D108BD9-81ED-4DB2-BD59-A6C34878D82A}">
                    <a16:rowId xmlns="" xmlns:a16="http://schemas.microsoft.com/office/drawing/2014/main" val="2404904255"/>
                  </a:ext>
                </a:extLst>
              </a:tr>
            </a:tbl>
          </a:graphicData>
        </a:graphic>
      </p:graphicFrame>
    </p:spTree>
    <p:extLst>
      <p:ext uri="{BB962C8B-B14F-4D97-AF65-F5344CB8AC3E}">
        <p14:creationId xmlns="" xmlns:p14="http://schemas.microsoft.com/office/powerpoint/2010/main" val="2150871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23"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98A23CD2-8764-441D-962C-8B14F007A647}"/>
              </a:ext>
            </a:extLst>
          </p:cNvPr>
          <p:cNvSpPr>
            <a:spLocks noGrp="1"/>
          </p:cNvSpPr>
          <p:nvPr>
            <p:ph type="title"/>
          </p:nvPr>
        </p:nvSpPr>
        <p:spPr>
          <a:xfrm>
            <a:off x="806195" y="804672"/>
            <a:ext cx="3521359" cy="5248656"/>
          </a:xfrm>
        </p:spPr>
        <p:txBody>
          <a:bodyPr anchor="ctr">
            <a:normAutofit/>
          </a:bodyPr>
          <a:lstStyle/>
          <a:p>
            <a:pPr algn="ctr"/>
            <a:r>
              <a:rPr lang="ro-RO" dirty="0"/>
              <a:t>Cine poate folosi </a:t>
            </a:r>
            <a:r>
              <a:rPr lang="en-US" dirty="0"/>
              <a:t> VM? </a:t>
            </a:r>
          </a:p>
        </p:txBody>
      </p:sp>
      <p:sp>
        <p:nvSpPr>
          <p:cNvPr id="3" name="Content Placeholder 2">
            <a:extLst>
              <a:ext uri="{FF2B5EF4-FFF2-40B4-BE49-F238E27FC236}">
                <a16:creationId xmlns="" xmlns:a16="http://schemas.microsoft.com/office/drawing/2014/main" id="{83710804-57C5-4142-AC79-863A28DEDAF6}"/>
              </a:ext>
            </a:extLst>
          </p:cNvPr>
          <p:cNvSpPr>
            <a:spLocks noGrp="1"/>
          </p:cNvSpPr>
          <p:nvPr>
            <p:ph idx="1"/>
          </p:nvPr>
        </p:nvSpPr>
        <p:spPr>
          <a:xfrm>
            <a:off x="4975861" y="804671"/>
            <a:ext cx="6399930" cy="5248657"/>
          </a:xfrm>
        </p:spPr>
        <p:txBody>
          <a:bodyPr vert="horz" lIns="91440" tIns="45720" rIns="91440" bIns="45720" rtlCol="0" anchor="ctr">
            <a:normAutofit/>
          </a:bodyPr>
          <a:lstStyle/>
          <a:p>
            <a:r>
              <a:rPr lang="ro-RO" dirty="0"/>
              <a:t>Oricine poate folosi V</a:t>
            </a:r>
            <a:r>
              <a:rPr lang="en-US" dirty="0" smtClean="0"/>
              <a:t>M</a:t>
            </a:r>
            <a:r>
              <a:rPr lang="ro-RO" dirty="0" smtClean="0"/>
              <a:t>,</a:t>
            </a:r>
            <a:r>
              <a:rPr lang="en-US" dirty="0" smtClean="0"/>
              <a:t> </a:t>
            </a:r>
            <a:r>
              <a:rPr lang="ro-RO" dirty="0" smtClean="0"/>
              <a:t>cu scopul de a </a:t>
            </a:r>
            <a:r>
              <a:rPr lang="ro-RO" dirty="0"/>
              <a:t>învăța un comportament </a:t>
            </a:r>
            <a:r>
              <a:rPr lang="ro-RO" dirty="0" smtClean="0"/>
              <a:t>sau </a:t>
            </a:r>
            <a:r>
              <a:rPr lang="ro-RO" dirty="0"/>
              <a:t>o </a:t>
            </a:r>
            <a:r>
              <a:rPr lang="ro-RO" dirty="0" smtClean="0"/>
              <a:t>deprindere nouă</a:t>
            </a:r>
            <a:endParaRPr lang="ro-RO" dirty="0"/>
          </a:p>
          <a:p>
            <a:pPr lvl="1"/>
            <a:r>
              <a:rPr lang="ro-RO" dirty="0"/>
              <a:t>Copiii cu </a:t>
            </a:r>
            <a:r>
              <a:rPr lang="ro-RO" dirty="0" smtClean="0"/>
              <a:t>dezvoltare </a:t>
            </a:r>
            <a:r>
              <a:rPr lang="ro-RO" dirty="0"/>
              <a:t>tipică</a:t>
            </a:r>
          </a:p>
          <a:p>
            <a:pPr lvl="1"/>
            <a:r>
              <a:rPr lang="ro-RO" dirty="0"/>
              <a:t>Copiii mici cu dizabilități fizice</a:t>
            </a:r>
          </a:p>
          <a:p>
            <a:pPr lvl="1"/>
            <a:r>
              <a:rPr lang="ro-RO" dirty="0"/>
              <a:t>Copiii cu autism</a:t>
            </a:r>
          </a:p>
          <a:p>
            <a:pPr lvl="1"/>
            <a:r>
              <a:rPr lang="ro-RO" dirty="0" smtClean="0"/>
              <a:t>Elevii (</a:t>
            </a:r>
            <a:r>
              <a:rPr lang="ro-RO" dirty="0"/>
              <a:t>învățarea on-line</a:t>
            </a:r>
            <a:r>
              <a:rPr lang="en-US" dirty="0" smtClean="0"/>
              <a:t>)</a:t>
            </a:r>
            <a:endParaRPr lang="ro-RO" dirty="0"/>
          </a:p>
          <a:p>
            <a:pPr lvl="1"/>
            <a:r>
              <a:rPr lang="ro-RO" dirty="0" smtClean="0"/>
              <a:t>TO, ce pot </a:t>
            </a:r>
            <a:r>
              <a:rPr lang="ro-RO" dirty="0"/>
              <a:t>oferi </a:t>
            </a:r>
            <a:r>
              <a:rPr lang="ro-RO" dirty="0" smtClean="0"/>
              <a:t>clienților / personalului îngrijitor </a:t>
            </a:r>
            <a:r>
              <a:rPr lang="ro-RO" dirty="0"/>
              <a:t>înregistrări </a:t>
            </a:r>
            <a:r>
              <a:rPr lang="ro-RO" dirty="0" smtClean="0"/>
              <a:t> care să ajute în </a:t>
            </a:r>
            <a:r>
              <a:rPr lang="ro-RO" dirty="0"/>
              <a:t>sarcinile dificile</a:t>
            </a:r>
            <a:r>
              <a:rPr lang="en-US" dirty="0"/>
              <a:t> </a:t>
            </a:r>
          </a:p>
          <a:p>
            <a:pPr lvl="1"/>
            <a:endParaRPr lang="en-US" dirty="0"/>
          </a:p>
          <a:p>
            <a:pPr lvl="1"/>
            <a:endParaRPr lang="en-US" dirty="0"/>
          </a:p>
        </p:txBody>
      </p:sp>
    </p:spTree>
    <p:extLst>
      <p:ext uri="{BB962C8B-B14F-4D97-AF65-F5344CB8AC3E}">
        <p14:creationId xmlns="" xmlns:p14="http://schemas.microsoft.com/office/powerpoint/2010/main" val="4002409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BA7CD1-28CF-42CA-860F-DAFCD5405183}"/>
              </a:ext>
            </a:extLst>
          </p:cNvPr>
          <p:cNvSpPr>
            <a:spLocks noGrp="1"/>
          </p:cNvSpPr>
          <p:nvPr>
            <p:ph type="title"/>
          </p:nvPr>
        </p:nvSpPr>
        <p:spPr/>
        <p:txBody>
          <a:bodyPr/>
          <a:lstStyle/>
          <a:p>
            <a:r>
              <a:rPr lang="ro-RO" dirty="0"/>
              <a:t>Căror comportamente se adresează </a:t>
            </a:r>
            <a:r>
              <a:rPr lang="en-US" dirty="0"/>
              <a:t>video </a:t>
            </a:r>
            <a:r>
              <a:rPr lang="en-US" dirty="0" smtClean="0"/>
              <a:t>modeling</a:t>
            </a:r>
            <a:r>
              <a:rPr lang="ro-RO" dirty="0" smtClean="0"/>
              <a:t>-ul</a:t>
            </a:r>
            <a:r>
              <a:rPr lang="en-US" dirty="0"/>
              <a:t>?</a:t>
            </a:r>
          </a:p>
        </p:txBody>
      </p:sp>
      <p:sp>
        <p:nvSpPr>
          <p:cNvPr id="3" name="Content Placeholder 2">
            <a:extLst>
              <a:ext uri="{FF2B5EF4-FFF2-40B4-BE49-F238E27FC236}">
                <a16:creationId xmlns="" xmlns:a16="http://schemas.microsoft.com/office/drawing/2014/main" id="{8FC16F37-E686-479B-B367-8C29BCF64657}"/>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ro-RO" b="1" dirty="0">
                <a:ea typeface="+mj-lt"/>
                <a:cs typeface="+mj-lt"/>
              </a:rPr>
              <a:t>Joc </a:t>
            </a:r>
            <a:endParaRPr lang="en-US" dirty="0">
              <a:ea typeface="+mj-lt"/>
              <a:cs typeface="+mj-lt"/>
            </a:endParaRPr>
          </a:p>
          <a:p>
            <a:pPr lvl="1"/>
            <a:r>
              <a:rPr lang="ro-RO" dirty="0">
                <a:ea typeface="+mj-lt"/>
                <a:cs typeface="+mj-lt"/>
              </a:rPr>
              <a:t>Jocul simbolic</a:t>
            </a:r>
            <a:endParaRPr lang="en-US" dirty="0"/>
          </a:p>
          <a:p>
            <a:pPr lvl="1"/>
            <a:r>
              <a:rPr lang="ro-RO" dirty="0">
                <a:ea typeface="+mj-lt"/>
                <a:cs typeface="+mj-lt"/>
              </a:rPr>
              <a:t>Jocul de rol</a:t>
            </a:r>
            <a:endParaRPr lang="en-US" dirty="0">
              <a:ea typeface="+mj-lt"/>
              <a:cs typeface="+mj-lt"/>
            </a:endParaRPr>
          </a:p>
          <a:p>
            <a:pPr lvl="1"/>
            <a:r>
              <a:rPr lang="en-US" dirty="0">
                <a:ea typeface="+mj-lt"/>
                <a:cs typeface="+mj-lt"/>
              </a:rPr>
              <a:t>Drama </a:t>
            </a:r>
          </a:p>
          <a:p>
            <a:pPr marL="0" indent="0">
              <a:buNone/>
            </a:pPr>
            <a:r>
              <a:rPr lang="ro-RO" b="1" dirty="0" smtClean="0">
                <a:ea typeface="+mj-lt"/>
                <a:cs typeface="+mj-lt"/>
              </a:rPr>
              <a:t>Învăţământ  </a:t>
            </a:r>
            <a:endParaRPr lang="en-US" dirty="0" smtClean="0">
              <a:ea typeface="+mj-lt"/>
              <a:cs typeface="+mj-lt"/>
            </a:endParaRPr>
          </a:p>
          <a:p>
            <a:pPr lvl="1"/>
            <a:r>
              <a:rPr lang="ro-RO" dirty="0" smtClean="0">
                <a:ea typeface="+mj-lt"/>
                <a:cs typeface="+mj-lt"/>
              </a:rPr>
              <a:t>Matematică</a:t>
            </a:r>
            <a:r>
              <a:rPr lang="ro-RO" dirty="0">
                <a:ea typeface="+mj-lt"/>
                <a:cs typeface="+mj-lt"/>
              </a:rPr>
              <a:t>;</a:t>
            </a:r>
            <a:r>
              <a:rPr lang="en-US" dirty="0" smtClean="0">
                <a:ea typeface="+mj-lt"/>
                <a:cs typeface="+mj-lt"/>
              </a:rPr>
              <a:t> </a:t>
            </a:r>
            <a:r>
              <a:rPr lang="ro-RO" dirty="0">
                <a:ea typeface="+mj-lt"/>
                <a:cs typeface="+mj-lt"/>
              </a:rPr>
              <a:t>rezolvarea problemelor</a:t>
            </a:r>
            <a:endParaRPr lang="en-US" dirty="0">
              <a:ea typeface="+mj-lt"/>
              <a:cs typeface="+mj-lt"/>
            </a:endParaRPr>
          </a:p>
          <a:p>
            <a:pPr lvl="1"/>
            <a:r>
              <a:rPr lang="ro-RO" dirty="0">
                <a:ea typeface="+mj-lt"/>
                <a:cs typeface="+mj-lt"/>
              </a:rPr>
              <a:t>Abilități de </a:t>
            </a:r>
            <a:r>
              <a:rPr lang="ro-RO" dirty="0" smtClean="0">
                <a:ea typeface="+mj-lt"/>
                <a:cs typeface="+mj-lt"/>
              </a:rPr>
              <a:t>scriere cu mâna</a:t>
            </a:r>
            <a:endParaRPr lang="en-US" dirty="0">
              <a:ea typeface="+mj-lt"/>
              <a:cs typeface="+mj-lt"/>
            </a:endParaRPr>
          </a:p>
          <a:p>
            <a:pPr lvl="1"/>
            <a:r>
              <a:rPr lang="ro-RO" dirty="0">
                <a:ea typeface="+mj-lt"/>
                <a:cs typeface="+mj-lt"/>
              </a:rPr>
              <a:t>Abilități de utilizare a foarfecii</a:t>
            </a:r>
            <a:endParaRPr lang="en-US" dirty="0">
              <a:ea typeface="+mj-lt"/>
              <a:cs typeface="+mj-lt"/>
            </a:endParaRPr>
          </a:p>
          <a:p>
            <a:pPr marL="0" indent="0">
              <a:buNone/>
            </a:pPr>
            <a:r>
              <a:rPr lang="en-US" b="1" dirty="0" err="1">
                <a:ea typeface="+mj-lt"/>
                <a:cs typeface="+mj-lt"/>
              </a:rPr>
              <a:t>Cognitiv</a:t>
            </a:r>
            <a:endParaRPr lang="en-US" dirty="0">
              <a:ea typeface="+mj-lt"/>
              <a:cs typeface="+mj-lt"/>
            </a:endParaRPr>
          </a:p>
          <a:p>
            <a:pPr marL="0" indent="0">
              <a:buNone/>
            </a:pPr>
            <a:r>
              <a:rPr lang="en-US" b="1" dirty="0">
                <a:ea typeface="+mj-lt"/>
                <a:cs typeface="+mj-lt"/>
              </a:rPr>
              <a:t>Social</a:t>
            </a:r>
            <a:endParaRPr lang="en-US" dirty="0">
              <a:ea typeface="+mj-lt"/>
              <a:cs typeface="+mj-lt"/>
            </a:endParaRPr>
          </a:p>
          <a:p>
            <a:pPr lvl="1"/>
            <a:r>
              <a:rPr lang="ro-RO" dirty="0">
                <a:ea typeface="+mj-lt"/>
                <a:cs typeface="+mj-lt"/>
              </a:rPr>
              <a:t>Inițierea unei conversații</a:t>
            </a:r>
            <a:endParaRPr lang="en-US" dirty="0">
              <a:ea typeface="+mj-lt"/>
              <a:cs typeface="+mj-lt"/>
            </a:endParaRPr>
          </a:p>
          <a:p>
            <a:pPr lvl="1"/>
            <a:r>
              <a:rPr lang="ro-RO" dirty="0">
                <a:ea typeface="+mj-lt"/>
                <a:cs typeface="+mj-lt"/>
              </a:rPr>
              <a:t>Salutarea unei persoane</a:t>
            </a:r>
            <a:endParaRPr lang="en-US" dirty="0">
              <a:ea typeface="+mj-lt"/>
              <a:cs typeface="+mj-lt"/>
            </a:endParaRPr>
          </a:p>
          <a:p>
            <a:endParaRPr lang="en-US" dirty="0"/>
          </a:p>
        </p:txBody>
      </p:sp>
      <p:sp>
        <p:nvSpPr>
          <p:cNvPr id="4" name="Content Placeholder 3">
            <a:extLst>
              <a:ext uri="{FF2B5EF4-FFF2-40B4-BE49-F238E27FC236}">
                <a16:creationId xmlns="" xmlns:a16="http://schemas.microsoft.com/office/drawing/2014/main" id="{F821DF0E-D76C-451E-9DC4-41CF5BA24407}"/>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ro-RO" b="1" dirty="0">
                <a:ea typeface="+mj-lt"/>
                <a:cs typeface="+mj-lt"/>
              </a:rPr>
              <a:t>Comunicare</a:t>
            </a:r>
            <a:endParaRPr lang="en-US" dirty="0">
              <a:ea typeface="+mj-lt"/>
              <a:cs typeface="+mj-lt"/>
            </a:endParaRPr>
          </a:p>
          <a:p>
            <a:pPr marL="0" indent="0">
              <a:buNone/>
            </a:pPr>
            <a:r>
              <a:rPr lang="ro-RO" b="1" dirty="0">
                <a:ea typeface="+mj-lt"/>
                <a:cs typeface="+mj-lt"/>
              </a:rPr>
              <a:t>ADL-uri  - necesare vieții independente</a:t>
            </a:r>
            <a:endParaRPr lang="en-US" dirty="0">
              <a:ea typeface="+mj-lt"/>
              <a:cs typeface="+mj-lt"/>
            </a:endParaRPr>
          </a:p>
          <a:p>
            <a:pPr lvl="1"/>
            <a:r>
              <a:rPr lang="ro-RO" dirty="0">
                <a:ea typeface="+mj-lt"/>
                <a:cs typeface="+mj-lt"/>
              </a:rPr>
              <a:t>Îngrijirea unui animal de companie</a:t>
            </a:r>
            <a:endParaRPr lang="en-US" dirty="0">
              <a:ea typeface="+mj-lt"/>
              <a:cs typeface="+mj-lt"/>
            </a:endParaRPr>
          </a:p>
          <a:p>
            <a:pPr lvl="1"/>
            <a:r>
              <a:rPr lang="ro-RO" dirty="0">
                <a:ea typeface="+mj-lt"/>
                <a:cs typeface="+mj-lt"/>
              </a:rPr>
              <a:t>Gătit </a:t>
            </a:r>
            <a:endParaRPr lang="en-US" dirty="0">
              <a:ea typeface="+mj-lt"/>
              <a:cs typeface="+mj-lt"/>
            </a:endParaRPr>
          </a:p>
          <a:p>
            <a:pPr marL="0" indent="0">
              <a:buNone/>
            </a:pPr>
            <a:r>
              <a:rPr lang="ro-RO" b="1" dirty="0">
                <a:ea typeface="+mj-lt"/>
                <a:cs typeface="+mj-lt"/>
              </a:rPr>
              <a:t>Comportament </a:t>
            </a:r>
            <a:endParaRPr lang="en-US" dirty="0">
              <a:ea typeface="+mj-lt"/>
              <a:cs typeface="+mj-lt"/>
            </a:endParaRPr>
          </a:p>
          <a:p>
            <a:pPr lvl="1"/>
            <a:r>
              <a:rPr lang="ro-RO" dirty="0"/>
              <a:t>Comportamente pozitive</a:t>
            </a:r>
          </a:p>
          <a:p>
            <a:pPr lvl="1"/>
            <a:r>
              <a:rPr lang="ro-RO" dirty="0"/>
              <a:t>Modalități de auto-reglare</a:t>
            </a:r>
            <a:r>
              <a:rPr lang="en-US" dirty="0"/>
              <a:t> </a:t>
            </a:r>
            <a:endParaRPr lang="en-US" dirty="0">
              <a:ea typeface="+mj-lt"/>
              <a:cs typeface="+mj-lt"/>
            </a:endParaRPr>
          </a:p>
          <a:p>
            <a:pPr marL="0" indent="0">
              <a:buNone/>
            </a:pPr>
            <a:r>
              <a:rPr lang="ro-RO" b="1" dirty="0"/>
              <a:t>ADL-uri</a:t>
            </a:r>
            <a:endParaRPr lang="en-US" dirty="0">
              <a:ea typeface="+mj-lt"/>
              <a:cs typeface="+mj-lt"/>
            </a:endParaRPr>
          </a:p>
          <a:p>
            <a:pPr lvl="1"/>
            <a:r>
              <a:rPr lang="ro-RO" dirty="0">
                <a:ea typeface="+mj-lt"/>
                <a:cs typeface="+mj-lt"/>
              </a:rPr>
              <a:t>Învățarea utilizării toaletei pentru copiii cu TSA</a:t>
            </a:r>
            <a:endParaRPr lang="en-US" dirty="0">
              <a:ea typeface="+mj-lt"/>
              <a:cs typeface="+mj-lt"/>
            </a:endParaRPr>
          </a:p>
          <a:p>
            <a:pPr lvl="1"/>
            <a:r>
              <a:rPr lang="ro-RO" dirty="0">
                <a:ea typeface="+mj-lt"/>
                <a:cs typeface="+mj-lt"/>
              </a:rPr>
              <a:t>Îmbrăcarea independentă</a:t>
            </a:r>
            <a:endParaRPr lang="en-US" dirty="0">
              <a:ea typeface="+mj-lt"/>
              <a:cs typeface="+mj-lt"/>
            </a:endParaRPr>
          </a:p>
          <a:p>
            <a:endParaRPr lang="en-US" dirty="0"/>
          </a:p>
        </p:txBody>
      </p:sp>
    </p:spTree>
    <p:extLst>
      <p:ext uri="{BB962C8B-B14F-4D97-AF65-F5344CB8AC3E}">
        <p14:creationId xmlns="" xmlns:p14="http://schemas.microsoft.com/office/powerpoint/2010/main" val="890548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 xmlns:a14="http://schemas.microsoft.com/office/drawing/2010/main" val="0"/>
              </a:ext>
            </a:extLst>
          </a:blip>
          <a:srcRect b="23320"/>
          <a:stretch/>
        </p:blipFill>
        <p:spPr>
          <a:xfrm>
            <a:off x="8605878" y="6228080"/>
            <a:ext cx="993734" cy="762000"/>
          </a:xfrm>
          <a:prstGeom prst="rect">
            <a:avLst/>
          </a:prstGeom>
        </p:spPr>
      </p:pic>
      <p:sp>
        <p:nvSpPr>
          <p:cNvPr id="17" name="Freeform 5">
            <a:extLst>
              <a:ext uri="{FF2B5EF4-FFF2-40B4-BE49-F238E27FC236}">
                <a16:creationId xmlns=""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 xmlns:a16="http://schemas.microsoft.com/office/drawing/2014/main" id="{743A6F3A-A6FF-4FA6-85B8-87A0105D8CE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ro-RO" dirty="0"/>
              <a:t>Unde </a:t>
            </a:r>
            <a:r>
              <a:rPr lang="ro-RO" dirty="0" smtClean="0"/>
              <a:t>se poate face </a:t>
            </a:r>
            <a:r>
              <a:rPr lang="ro-RO" dirty="0"/>
              <a:t>cel mai bine VM</a:t>
            </a:r>
            <a:r>
              <a:rPr lang="en-US" dirty="0"/>
              <a:t>? </a:t>
            </a:r>
          </a:p>
        </p:txBody>
      </p:sp>
      <p:sp>
        <p:nvSpPr>
          <p:cNvPr id="4" name="TextBox 3">
            <a:extLst>
              <a:ext uri="{FF2B5EF4-FFF2-40B4-BE49-F238E27FC236}">
                <a16:creationId xmlns="" xmlns:a16="http://schemas.microsoft.com/office/drawing/2014/main" id="{EF068F91-96D8-44E1-95F1-0697458C28CF}"/>
              </a:ext>
            </a:extLst>
          </p:cNvPr>
          <p:cNvSpPr txBox="1"/>
          <p:nvPr/>
        </p:nvSpPr>
        <p:spPr>
          <a:xfrm>
            <a:off x="4975861" y="804671"/>
            <a:ext cx="6399930" cy="524865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457200">
              <a:spcBef>
                <a:spcPts val="1000"/>
              </a:spcBef>
              <a:buClr>
                <a:schemeClr val="accent1"/>
              </a:buClr>
              <a:buSzPct val="80000"/>
            </a:pPr>
            <a:endParaRPr lang="en-US" dirty="0">
              <a:latin typeface="+mj-lt"/>
              <a:ea typeface="+mj-ea"/>
              <a:cs typeface="+mj-cs"/>
            </a:endParaRPr>
          </a:p>
          <a:p>
            <a:pPr defTabSz="457200">
              <a:spcBef>
                <a:spcPts val="1000"/>
              </a:spcBef>
              <a:buClr>
                <a:schemeClr val="accent1"/>
              </a:buClr>
              <a:buSzPct val="80000"/>
              <a:buFont typeface="Wingdings 3" charset="2"/>
              <a:buChar char=""/>
            </a:pPr>
            <a:r>
              <a:rPr lang="ro-RO" dirty="0">
                <a:latin typeface="+mj-lt"/>
                <a:ea typeface="+mj-ea"/>
                <a:cs typeface="+mj-cs"/>
              </a:rPr>
              <a:t>Într-un spațiu </a:t>
            </a:r>
            <a:r>
              <a:rPr lang="ro-RO" dirty="0" smtClean="0">
                <a:latin typeface="+mj-lt"/>
                <a:ea typeface="+mj-ea"/>
                <a:cs typeface="+mj-cs"/>
              </a:rPr>
              <a:t>liniștit</a:t>
            </a:r>
            <a:endParaRPr lang="ro-RO" dirty="0">
              <a:latin typeface="+mj-lt"/>
              <a:ea typeface="+mj-ea"/>
              <a:cs typeface="+mj-cs"/>
            </a:endParaRPr>
          </a:p>
          <a:p>
            <a:pPr defTabSz="457200">
              <a:spcBef>
                <a:spcPts val="1000"/>
              </a:spcBef>
              <a:buClr>
                <a:schemeClr val="accent1"/>
              </a:buClr>
              <a:buSzPct val="80000"/>
            </a:pPr>
            <a:endParaRPr lang="ro-RO" dirty="0">
              <a:latin typeface="+mj-lt"/>
              <a:ea typeface="+mj-ea"/>
              <a:cs typeface="+mj-cs"/>
            </a:endParaRPr>
          </a:p>
          <a:p>
            <a:pPr defTabSz="457200">
              <a:spcBef>
                <a:spcPts val="1000"/>
              </a:spcBef>
              <a:buClr>
                <a:schemeClr val="accent1"/>
              </a:buClr>
              <a:buSzPct val="80000"/>
              <a:buFont typeface="Wingdings 3" charset="2"/>
              <a:buChar char=""/>
            </a:pPr>
            <a:r>
              <a:rPr lang="ro-RO" dirty="0">
                <a:latin typeface="+mj-lt"/>
                <a:ea typeface="+mj-ea"/>
                <a:cs typeface="+mj-cs"/>
              </a:rPr>
              <a:t>Cu conexiune bună la </a:t>
            </a:r>
            <a:r>
              <a:rPr lang="ro-RO" dirty="0" smtClean="0">
                <a:latin typeface="+mj-lt"/>
                <a:ea typeface="+mj-ea"/>
                <a:cs typeface="+mj-cs"/>
              </a:rPr>
              <a:t>I</a:t>
            </a:r>
            <a:r>
              <a:rPr lang="ro-RO" dirty="0" smtClean="0">
                <a:latin typeface="+mj-lt"/>
                <a:ea typeface="+mj-ea"/>
                <a:cs typeface="+mj-cs"/>
              </a:rPr>
              <a:t>nternet</a:t>
            </a:r>
          </a:p>
          <a:p>
            <a:pPr defTabSz="457200">
              <a:spcBef>
                <a:spcPts val="1000"/>
              </a:spcBef>
              <a:buClr>
                <a:schemeClr val="accent1"/>
              </a:buClr>
              <a:buSzPct val="80000"/>
            </a:pPr>
            <a:endParaRPr lang="ro-RO" dirty="0">
              <a:latin typeface="+mj-lt"/>
              <a:ea typeface="+mj-ea"/>
              <a:cs typeface="+mj-cs"/>
            </a:endParaRPr>
          </a:p>
          <a:p>
            <a:pPr defTabSz="457200">
              <a:spcBef>
                <a:spcPts val="1000"/>
              </a:spcBef>
              <a:buClr>
                <a:schemeClr val="accent1"/>
              </a:buClr>
              <a:buSzPct val="80000"/>
              <a:buFont typeface="Wingdings 3" charset="2"/>
              <a:buChar char=""/>
            </a:pPr>
            <a:r>
              <a:rPr lang="ro-RO" dirty="0">
                <a:latin typeface="+mj-lt"/>
                <a:ea typeface="+mj-ea"/>
                <a:cs typeface="+mj-cs"/>
              </a:rPr>
              <a:t>Cu </a:t>
            </a:r>
            <a:r>
              <a:rPr lang="ro-RO" dirty="0" smtClean="0">
                <a:latin typeface="+mj-lt"/>
                <a:ea typeface="+mj-ea"/>
                <a:cs typeface="+mj-cs"/>
              </a:rPr>
              <a:t>puțini</a:t>
            </a:r>
            <a:r>
              <a:rPr lang="ro-RO" dirty="0" smtClean="0">
                <a:latin typeface="+mj-lt"/>
                <a:ea typeface="+mj-ea"/>
                <a:cs typeface="+mj-cs"/>
              </a:rPr>
              <a:t>/ fără </a:t>
            </a:r>
            <a:r>
              <a:rPr lang="ro-RO" dirty="0" smtClean="0">
                <a:latin typeface="+mj-lt"/>
                <a:ea typeface="+mj-ea"/>
                <a:cs typeface="+mj-cs"/>
              </a:rPr>
              <a:t>distractori (vizuali și </a:t>
            </a:r>
            <a:r>
              <a:rPr lang="ro-RO" dirty="0">
                <a:latin typeface="+mj-lt"/>
                <a:ea typeface="+mj-ea"/>
                <a:cs typeface="+mj-cs"/>
              </a:rPr>
              <a:t>auditivi)</a:t>
            </a:r>
            <a:endParaRPr lang="en-US" dirty="0">
              <a:latin typeface="+mj-lt"/>
              <a:ea typeface="+mj-ea"/>
              <a:cs typeface="+mj-cs"/>
            </a:endParaRPr>
          </a:p>
        </p:txBody>
      </p:sp>
    </p:spTree>
    <p:extLst>
      <p:ext uri="{BB962C8B-B14F-4D97-AF65-F5344CB8AC3E}">
        <p14:creationId xmlns="" xmlns:p14="http://schemas.microsoft.com/office/powerpoint/2010/main" val="2957925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F9D2371C698E439B6395CD5CDF0BFA" ma:contentTypeVersion="4" ma:contentTypeDescription="Create a new document." ma:contentTypeScope="" ma:versionID="da838f2f331a86c2117b832a0ee7fcfd">
  <xsd:schema xmlns:xsd="http://www.w3.org/2001/XMLSchema" xmlns:xs="http://www.w3.org/2001/XMLSchema" xmlns:p="http://schemas.microsoft.com/office/2006/metadata/properties" xmlns:ns2="c6aac2db-21f7-4ffe-971c-fe82a3f24bc3" targetNamespace="http://schemas.microsoft.com/office/2006/metadata/properties" ma:root="true" ma:fieldsID="d04b0e7c0393c7af3cdf16b48c9fd383" ns2:_="">
    <xsd:import namespace="c6aac2db-21f7-4ffe-971c-fe82a3f24b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ac2db-21f7-4ffe-971c-fe82a3f24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54B5E3-1718-409C-B78C-78C826185BFE}">
  <ds:schemaRefs>
    <ds:schemaRef ds:uri="http://schemas.microsoft.com/sharepoint/v3/contenttype/forms"/>
  </ds:schemaRefs>
</ds:datastoreItem>
</file>

<file path=customXml/itemProps2.xml><?xml version="1.0" encoding="utf-8"?>
<ds:datastoreItem xmlns:ds="http://schemas.openxmlformats.org/officeDocument/2006/customXml" ds:itemID="{6C6E168F-279A-4A6C-B7B6-57F240F6E860}">
  <ds:schemaRefs>
    <ds:schemaRef ds:uri="c6aac2db-21f7-4ffe-971c-fe82a3f24b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828AE88-8ED6-42A8-A039-BADBDD92B2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1407</TotalTime>
  <Words>2138</Words>
  <Application>Microsoft Office PowerPoint</Application>
  <PresentationFormat>Custom</PresentationFormat>
  <Paragraphs>380</Paragraphs>
  <Slides>39</Slides>
  <Notes>34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Ion</vt:lpstr>
      <vt:lpstr>Video Modeling Alba-Iulia</vt:lpstr>
      <vt:lpstr>Obiectivele prezentării de astăzi, 10.11.2020</vt:lpstr>
      <vt:lpstr>Ce este Video Modeling-ul? </vt:lpstr>
      <vt:lpstr>Exemplu de video-modeling pentru perierea părului</vt:lpstr>
      <vt:lpstr>Istoria Video Modeling-ului</vt:lpstr>
      <vt:lpstr>Tipuri de Video Modeling </vt:lpstr>
      <vt:lpstr>Cine poate folosi  VM? </vt:lpstr>
      <vt:lpstr>Căror comportamente se adresează video modeling-ul?</vt:lpstr>
      <vt:lpstr>Unde se poate face cel mai bine VM? </vt:lpstr>
      <vt:lpstr>Obiective care pot fi atinse prin VM</vt:lpstr>
      <vt:lpstr>CUM SĂ FACI UN MODEL VIDEO</vt:lpstr>
      <vt:lpstr>Slide 12</vt:lpstr>
      <vt:lpstr>1. Identificarea obiectivului comportamental    </vt:lpstr>
      <vt:lpstr>2. Obținerea unui aparat care înregistrează video </vt:lpstr>
      <vt:lpstr>Scenariul scris</vt:lpstr>
      <vt:lpstr>Exemplu de VM</vt:lpstr>
      <vt:lpstr>Copilul umăreşte VM _ cum se desenează un cerc</vt:lpstr>
      <vt:lpstr>Video – inregistarea pe care copilul o ia acasă</vt:lpstr>
      <vt:lpstr>Selectarea persoanei - model pentru înregistrarea video </vt:lpstr>
      <vt:lpstr>Întrebări importante de luat în considerare:</vt:lpstr>
      <vt:lpstr>Pregătirea mediului </vt:lpstr>
      <vt:lpstr>Mediul folosit pentru exemplul nostru</vt:lpstr>
      <vt:lpstr>Limbajul şi viteza de exprimare  </vt:lpstr>
      <vt:lpstr>Durata înregistrării video </vt:lpstr>
      <vt:lpstr>Utilizarea scenariului scris  </vt:lpstr>
      <vt:lpstr>Editarea video-clipului </vt:lpstr>
      <vt:lpstr>Să facem un “Video Model”!</vt:lpstr>
      <vt:lpstr>Folosirea VM</vt:lpstr>
      <vt:lpstr>După ce utilizăm VM </vt:lpstr>
      <vt:lpstr>Abordarea interdisciplinară, dacă e posbil </vt:lpstr>
      <vt:lpstr>Beneficiile abordării interdisciplinare </vt:lpstr>
      <vt:lpstr>Eficacitatea VM</vt:lpstr>
      <vt:lpstr>De ce este eficient în Tulburările din Spectrul Autist/ Dizabilitatea Intelectuală?</vt:lpstr>
      <vt:lpstr>Constatările specifice ale studiului </vt:lpstr>
      <vt:lpstr>Dovezi internaţionale</vt:lpstr>
      <vt:lpstr>Folosirea VM şi “video-instruirea”  personalului   </vt:lpstr>
      <vt:lpstr>Slide 37</vt:lpstr>
      <vt:lpstr>Resurse bibliografice </vt:lpstr>
      <vt:lpstr>Resurse bibliografice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Modeling</dc:title>
  <dc:creator>Rooney, Kelly T.</dc:creator>
  <cp:lastModifiedBy>apple</cp:lastModifiedBy>
  <cp:revision>58</cp:revision>
  <dcterms:created xsi:type="dcterms:W3CDTF">2020-11-05T17:19:51Z</dcterms:created>
  <dcterms:modified xsi:type="dcterms:W3CDTF">2020-11-10T18:55:40Z</dcterms:modified>
</cp:coreProperties>
</file>